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0" r:id="rId4"/>
    <p:sldId id="259" r:id="rId5"/>
    <p:sldId id="261" r:id="rId6"/>
    <p:sldId id="297" r:id="rId7"/>
    <p:sldId id="262" r:id="rId8"/>
    <p:sldId id="263" r:id="rId9"/>
    <p:sldId id="265" r:id="rId10"/>
    <p:sldId id="264" r:id="rId11"/>
    <p:sldId id="266" r:id="rId12"/>
    <p:sldId id="267" r:id="rId13"/>
    <p:sldId id="268" r:id="rId14"/>
    <p:sldId id="269" r:id="rId15"/>
    <p:sldId id="270" r:id="rId16"/>
    <p:sldId id="272" r:id="rId17"/>
    <p:sldId id="274" r:id="rId18"/>
    <p:sldId id="275" r:id="rId19"/>
    <p:sldId id="273" r:id="rId20"/>
    <p:sldId id="298" r:id="rId21"/>
    <p:sldId id="296" r:id="rId22"/>
    <p:sldId id="277" r:id="rId23"/>
    <p:sldId id="276" r:id="rId24"/>
    <p:sldId id="279" r:id="rId25"/>
    <p:sldId id="278" r:id="rId26"/>
    <p:sldId id="281" r:id="rId27"/>
    <p:sldId id="280" r:id="rId28"/>
    <p:sldId id="282" r:id="rId29"/>
    <p:sldId id="283" r:id="rId30"/>
    <p:sldId id="284" r:id="rId31"/>
    <p:sldId id="285" r:id="rId32"/>
    <p:sldId id="286" r:id="rId33"/>
    <p:sldId id="287" r:id="rId34"/>
    <p:sldId id="288" r:id="rId35"/>
    <p:sldId id="300" r:id="rId36"/>
    <p:sldId id="299" r:id="rId37"/>
    <p:sldId id="289" r:id="rId38"/>
    <p:sldId id="290" r:id="rId39"/>
    <p:sldId id="291" r:id="rId40"/>
    <p:sldId id="293" r:id="rId41"/>
    <p:sldId id="294" r:id="rId42"/>
    <p:sldId id="295" r:id="rId43"/>
    <p:sldId id="292" r:id="rId4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5" d="100"/>
          <a:sy n="65" d="100"/>
        </p:scale>
        <p:origin x="247"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B67CD7-FBDE-4944-9E42-9495118D3950}" type="datetimeFigureOut">
              <a:rPr lang="en-AU" smtClean="0"/>
              <a:t>13/05/2020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4266627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B67CD7-FBDE-4944-9E42-9495118D3950}" type="datetimeFigureOut">
              <a:rPr lang="en-AU" smtClean="0"/>
              <a:t>13/05/2020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122810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B67CD7-FBDE-4944-9E42-9495118D3950}" type="datetimeFigureOut">
              <a:rPr lang="en-AU" smtClean="0"/>
              <a:t>13/05/2020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76434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B67CD7-FBDE-4944-9E42-9495118D3950}" type="datetimeFigureOut">
              <a:rPr lang="en-AU" smtClean="0"/>
              <a:t>13/05/2020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92824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B67CD7-FBDE-4944-9E42-9495118D3950}" type="datetimeFigureOut">
              <a:rPr lang="en-AU" smtClean="0"/>
              <a:t>13/05/2020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268063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AB67CD7-FBDE-4944-9E42-9495118D3950}" type="datetimeFigureOut">
              <a:rPr lang="en-AU" smtClean="0"/>
              <a:t>13/05/2020</a:t>
            </a:fld>
            <a:endParaRPr lang="en-AU"/>
          </a:p>
        </p:txBody>
      </p:sp>
      <p:sp>
        <p:nvSpPr>
          <p:cNvPr id="9" name="Footer Placeholder 8"/>
          <p:cNvSpPr>
            <a:spLocks noGrp="1"/>
          </p:cNvSpPr>
          <p:nvPr>
            <p:ph type="ftr" sz="quarter" idx="11"/>
          </p:nvPr>
        </p:nvSpPr>
        <p:spPr/>
        <p:txBody>
          <a:bodyPr/>
          <a:lstStyle/>
          <a:p>
            <a:endParaRPr lang="en-AU"/>
          </a:p>
        </p:txBody>
      </p:sp>
      <p:sp>
        <p:nvSpPr>
          <p:cNvPr id="10" name="Slide Number Placeholder 9"/>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388848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1AB67CD7-FBDE-4944-9E42-9495118D3950}" type="datetimeFigureOut">
              <a:rPr lang="en-AU" smtClean="0"/>
              <a:t>13/05/2020</a:t>
            </a:fld>
            <a:endParaRPr lang="en-AU"/>
          </a:p>
        </p:txBody>
      </p:sp>
      <p:sp>
        <p:nvSpPr>
          <p:cNvPr id="11" name="Footer Placeholder 10"/>
          <p:cNvSpPr>
            <a:spLocks noGrp="1"/>
          </p:cNvSpPr>
          <p:nvPr>
            <p:ph type="ftr" sz="quarter" idx="11"/>
          </p:nvPr>
        </p:nvSpPr>
        <p:spPr/>
        <p:txBody>
          <a:bodyPr/>
          <a:lstStyle/>
          <a:p>
            <a:endParaRPr lang="en-AU"/>
          </a:p>
        </p:txBody>
      </p:sp>
      <p:sp>
        <p:nvSpPr>
          <p:cNvPr id="12" name="Slide Number Placeholder 11"/>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320877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1AB67CD7-FBDE-4944-9E42-9495118D3950}" type="datetimeFigureOut">
              <a:rPr lang="en-AU" smtClean="0"/>
              <a:t>13/05/2020</a:t>
            </a:fld>
            <a:endParaRPr lang="en-AU"/>
          </a:p>
        </p:txBody>
      </p:sp>
      <p:sp>
        <p:nvSpPr>
          <p:cNvPr id="7" name="Footer Placeholder 6"/>
          <p:cNvSpPr>
            <a:spLocks noGrp="1"/>
          </p:cNvSpPr>
          <p:nvPr>
            <p:ph type="ftr" sz="quarter" idx="11"/>
          </p:nvPr>
        </p:nvSpPr>
        <p:spPr/>
        <p:txBody>
          <a:bodyPr/>
          <a:lstStyle/>
          <a:p>
            <a:endParaRPr lang="en-AU"/>
          </a:p>
        </p:txBody>
      </p:sp>
      <p:sp>
        <p:nvSpPr>
          <p:cNvPr id="8" name="Slide Number Placeholder 7"/>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759090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B67CD7-FBDE-4944-9E42-9495118D3950}" type="datetimeFigureOut">
              <a:rPr lang="en-AU" smtClean="0"/>
              <a:t>13/05/2020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1418709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AB67CD7-FBDE-4944-9E42-9495118D3950}" type="datetimeFigureOut">
              <a:rPr lang="en-AU" smtClean="0"/>
              <a:t>13/05/2020</a:t>
            </a:fld>
            <a:endParaRPr lang="en-AU"/>
          </a:p>
        </p:txBody>
      </p:sp>
      <p:sp>
        <p:nvSpPr>
          <p:cNvPr id="9" name="Footer Placeholder 8"/>
          <p:cNvSpPr>
            <a:spLocks noGrp="1"/>
          </p:cNvSpPr>
          <p:nvPr>
            <p:ph type="ftr" sz="quarter" idx="11"/>
          </p:nvPr>
        </p:nvSpPr>
        <p:spPr/>
        <p:txBody>
          <a:bodyPr/>
          <a:lstStyle/>
          <a:p>
            <a:endParaRPr lang="en-AU"/>
          </a:p>
        </p:txBody>
      </p:sp>
      <p:sp>
        <p:nvSpPr>
          <p:cNvPr id="10" name="Slide Number Placeholder 9"/>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223445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AB67CD7-FBDE-4944-9E42-9495118D3950}" type="datetimeFigureOut">
              <a:rPr lang="en-AU" smtClean="0"/>
              <a:t>13/05/2020</a:t>
            </a:fld>
            <a:endParaRPr lang="en-AU"/>
          </a:p>
        </p:txBody>
      </p:sp>
      <p:sp>
        <p:nvSpPr>
          <p:cNvPr id="9" name="Footer Placeholder 8"/>
          <p:cNvSpPr>
            <a:spLocks noGrp="1"/>
          </p:cNvSpPr>
          <p:nvPr>
            <p:ph type="ftr" sz="quarter" idx="11"/>
          </p:nvPr>
        </p:nvSpPr>
        <p:spPr>
          <a:xfrm>
            <a:off x="3499101" y="6356350"/>
            <a:ext cx="5911517" cy="365125"/>
          </a:xfrm>
        </p:spPr>
        <p:txBody>
          <a:bodyPr/>
          <a:lstStyle/>
          <a:p>
            <a:endParaRPr lang="en-AU"/>
          </a:p>
        </p:txBody>
      </p:sp>
      <p:sp>
        <p:nvSpPr>
          <p:cNvPr id="10" name="Slide Number Placeholder 9"/>
          <p:cNvSpPr>
            <a:spLocks noGrp="1"/>
          </p:cNvSpPr>
          <p:nvPr>
            <p:ph type="sldNum" sz="quarter" idx="12"/>
          </p:nvPr>
        </p:nvSpPr>
        <p:spPr/>
        <p:txBody>
          <a:bodyPr/>
          <a:lstStyle/>
          <a:p>
            <a:fld id="{70A6362F-7BDF-4DEF-884A-697EC9D02869}" type="slidenum">
              <a:rPr lang="en-AU" smtClean="0"/>
              <a:t>‹#›</a:t>
            </a:fld>
            <a:endParaRPr lang="en-AU"/>
          </a:p>
        </p:txBody>
      </p:sp>
    </p:spTree>
    <p:extLst>
      <p:ext uri="{BB962C8B-B14F-4D97-AF65-F5344CB8AC3E}">
        <p14:creationId xmlns:p14="http://schemas.microsoft.com/office/powerpoint/2010/main" val="166016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1AB67CD7-FBDE-4944-9E42-9495118D3950}" type="datetimeFigureOut">
              <a:rPr lang="en-AU" smtClean="0"/>
              <a:t>13/05/2020</a:t>
            </a:fld>
            <a:endParaRPr lang="en-AU"/>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AU"/>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70A6362F-7BDF-4DEF-884A-697EC9D02869}" type="slidenum">
              <a:rPr lang="en-AU" smtClean="0"/>
              <a:t>‹#›</a:t>
            </a:fld>
            <a:endParaRPr lang="en-AU"/>
          </a:p>
        </p:txBody>
      </p:sp>
    </p:spTree>
    <p:extLst>
      <p:ext uri="{BB962C8B-B14F-4D97-AF65-F5344CB8AC3E}">
        <p14:creationId xmlns:p14="http://schemas.microsoft.com/office/powerpoint/2010/main" val="2681671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1B7D0-14C1-4CFE-88DF-5B0EC4E86816}"/>
              </a:ext>
            </a:extLst>
          </p:cNvPr>
          <p:cNvSpPr>
            <a:spLocks noGrp="1"/>
          </p:cNvSpPr>
          <p:nvPr>
            <p:ph type="ctrTitle"/>
          </p:nvPr>
        </p:nvSpPr>
        <p:spPr>
          <a:xfrm>
            <a:off x="457200" y="1298448"/>
            <a:ext cx="8420100" cy="3255264"/>
          </a:xfrm>
        </p:spPr>
        <p:txBody>
          <a:bodyPr>
            <a:normAutofit fontScale="90000"/>
          </a:bodyPr>
          <a:lstStyle/>
          <a:p>
            <a:pPr algn="ctr"/>
            <a:r>
              <a:rPr lang="en-AU" dirty="0">
                <a:latin typeface="Century Gothic" panose="020B0502020202020204" pitchFamily="34" charset="0"/>
              </a:rPr>
              <a:t>LEGAL AID NSW</a:t>
            </a:r>
            <a:br>
              <a:rPr lang="en-AU" dirty="0">
                <a:latin typeface="Century Gothic" panose="020B0502020202020204" pitchFamily="34" charset="0"/>
              </a:rPr>
            </a:br>
            <a:br>
              <a:rPr lang="en-AU" dirty="0">
                <a:latin typeface="Century Gothic" panose="020B0502020202020204" pitchFamily="34" charset="0"/>
              </a:rPr>
            </a:br>
            <a:r>
              <a:rPr lang="en-US" sz="4000" dirty="0"/>
              <a:t>APPEARING IN COURT IN THE YEAR </a:t>
            </a:r>
            <a:r>
              <a:rPr lang="en-US" sz="5300" dirty="0"/>
              <a:t>2020</a:t>
            </a:r>
            <a:br>
              <a:rPr lang="en-AU" dirty="0"/>
            </a:br>
            <a:endParaRPr lang="en-AU" dirty="0">
              <a:latin typeface="Century Gothic" panose="020B0502020202020204" pitchFamily="34" charset="0"/>
            </a:endParaRPr>
          </a:p>
        </p:txBody>
      </p:sp>
      <p:sp>
        <p:nvSpPr>
          <p:cNvPr id="3" name="Subtitle 2">
            <a:extLst>
              <a:ext uri="{FF2B5EF4-FFF2-40B4-BE49-F238E27FC236}">
                <a16:creationId xmlns:a16="http://schemas.microsoft.com/office/drawing/2014/main" id="{93DD2B26-BB4C-469E-8E5A-DD1A6518329F}"/>
              </a:ext>
            </a:extLst>
          </p:cNvPr>
          <p:cNvSpPr>
            <a:spLocks noGrp="1"/>
          </p:cNvSpPr>
          <p:nvPr>
            <p:ph type="subTitle" idx="1"/>
          </p:nvPr>
        </p:nvSpPr>
        <p:spPr>
          <a:xfrm>
            <a:off x="1100015" y="4670246"/>
            <a:ext cx="7315200" cy="914400"/>
          </a:xfrm>
        </p:spPr>
        <p:txBody>
          <a:bodyPr/>
          <a:lstStyle/>
          <a:p>
            <a:pPr algn="ctr"/>
            <a:endParaRPr lang="en-AU" dirty="0"/>
          </a:p>
        </p:txBody>
      </p:sp>
      <p:pic>
        <p:nvPicPr>
          <p:cNvPr id="1026" name="Picture 2" descr="Colour Legal Aid logo">
            <a:extLst>
              <a:ext uri="{FF2B5EF4-FFF2-40B4-BE49-F238E27FC236}">
                <a16:creationId xmlns:a16="http://schemas.microsoft.com/office/drawing/2014/main" id="{3FE4C362-86BB-4A61-AAD0-F0FE5A3397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3159" y="5261209"/>
            <a:ext cx="2537732" cy="646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371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Practical difficulties  when appearing in Court</a:t>
            </a: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869267" y="864108"/>
            <a:ext cx="7673375" cy="5120640"/>
          </a:xfrm>
        </p:spPr>
        <p:txBody>
          <a:bodyPr/>
          <a:lstStyle/>
          <a:p>
            <a:pPr marL="342900" indent="-342900">
              <a:lnSpc>
                <a:spcPct val="107000"/>
              </a:lnSpc>
              <a:spcAft>
                <a:spcPts val="800"/>
              </a:spcAft>
              <a:buAutoNum type="alphaLcParenR" startAt="4"/>
            </a:pPr>
            <a:r>
              <a:rPr lang="en-AU" b="1" dirty="0">
                <a:latin typeface="Calibri Light" panose="020F0302020204030204" pitchFamily="34" charset="0"/>
                <a:ea typeface="Calibri" panose="020F0502020204030204" pitchFamily="34" charset="0"/>
                <a:cs typeface="Calibri Light" panose="020F0302020204030204" pitchFamily="34" charset="0"/>
              </a:rPr>
              <a:t>Difficulties in clients being able to ‘follow along’ the proceedings</a:t>
            </a:r>
          </a:p>
          <a:p>
            <a:pPr marL="715963" indent="-285750">
              <a:lnSpc>
                <a:spcPct val="107000"/>
              </a:lnSpc>
              <a:spcAft>
                <a:spcPts val="800"/>
              </a:spcAft>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There is no easy fix to this issue.</a:t>
            </a:r>
          </a:p>
          <a:p>
            <a:pPr marL="715963" indent="-285750">
              <a:lnSpc>
                <a:spcPct val="107000"/>
              </a:lnSpc>
              <a:spcAft>
                <a:spcPts val="800"/>
              </a:spcAft>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Check in with you client from time to time to see if their connection is still present.</a:t>
            </a:r>
          </a:p>
          <a:p>
            <a:pPr marL="715963" indent="-285750">
              <a:lnSpc>
                <a:spcPct val="107000"/>
              </a:lnSpc>
              <a:spcAft>
                <a:spcPts val="800"/>
              </a:spcAft>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Your client is entitled to be ‘present’ from the proceeding unless they voluntarily absent themselves from the proceedings </a:t>
            </a:r>
            <a:r>
              <a:rPr lang="en-AU" sz="1800" b="1" dirty="0">
                <a:latin typeface="Calibri Light" panose="020F0302020204030204" pitchFamily="34" charset="0"/>
                <a:cs typeface="Calibri Light" panose="020F0302020204030204" pitchFamily="34" charset="0"/>
              </a:rPr>
              <a:t>see </a:t>
            </a:r>
            <a:r>
              <a:rPr lang="en-AU" sz="1800" b="1" i="1" dirty="0">
                <a:latin typeface="Calibri Light" panose="020F0302020204030204" pitchFamily="34" charset="0"/>
                <a:cs typeface="Calibri Light" panose="020F0302020204030204" pitchFamily="34" charset="0"/>
              </a:rPr>
              <a:t>Williams v R</a:t>
            </a:r>
            <a:r>
              <a:rPr lang="en-AU" sz="1800" b="1" dirty="0">
                <a:latin typeface="Calibri Light" panose="020F0302020204030204" pitchFamily="34" charset="0"/>
                <a:cs typeface="Calibri Light" panose="020F0302020204030204" pitchFamily="34" charset="0"/>
              </a:rPr>
              <a:t> [2012] NSWCCA 286 and </a:t>
            </a:r>
            <a:r>
              <a:rPr lang="en-AU" sz="1800" b="1" i="1" dirty="0">
                <a:latin typeface="Calibri Light" panose="020F0302020204030204" pitchFamily="34" charset="0"/>
                <a:cs typeface="Calibri Light" panose="020F0302020204030204" pitchFamily="34" charset="0"/>
              </a:rPr>
              <a:t>R v </a:t>
            </a:r>
            <a:r>
              <a:rPr lang="en-AU" sz="1800" b="1" i="1" dirty="0" err="1">
                <a:latin typeface="Calibri Light" panose="020F0302020204030204" pitchFamily="34" charset="0"/>
                <a:cs typeface="Calibri Light" panose="020F0302020204030204" pitchFamily="34" charset="0"/>
              </a:rPr>
              <a:t>McHardie</a:t>
            </a:r>
            <a:r>
              <a:rPr lang="en-AU" sz="1800" b="1" i="1" dirty="0">
                <a:latin typeface="Calibri Light" panose="020F0302020204030204" pitchFamily="34" charset="0"/>
                <a:cs typeface="Calibri Light" panose="020F0302020204030204" pitchFamily="34" charset="0"/>
              </a:rPr>
              <a:t> &amp; Danielson </a:t>
            </a:r>
            <a:r>
              <a:rPr lang="en-AU" sz="1800" b="1" dirty="0">
                <a:latin typeface="Calibri Light" panose="020F0302020204030204" pitchFamily="34" charset="0"/>
                <a:cs typeface="Calibri Light" panose="020F0302020204030204" pitchFamily="34" charset="0"/>
              </a:rPr>
              <a:t>[1983] 2 NSWLR 733.</a:t>
            </a:r>
          </a:p>
          <a:p>
            <a:pPr marL="715963" indent="-285750">
              <a:lnSpc>
                <a:spcPct val="107000"/>
              </a:lnSpc>
              <a:spcAft>
                <a:spcPts val="800"/>
              </a:spcAft>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Obtain formal instructions from your client to proceed in their absence in the event of a drop out or other unrelated event.</a:t>
            </a:r>
            <a:endParaRPr lang="en-AU" sz="1800" b="1" i="1" dirty="0">
              <a:latin typeface="Calibri Light" panose="020F0302020204030204" pitchFamily="34" charset="0"/>
              <a:ea typeface="Calibri" panose="020F0502020204030204" pitchFamily="34" charset="0"/>
              <a:cs typeface="Calibri Light" panose="020F0302020204030204" pitchFamily="34" charset="0"/>
            </a:endParaRPr>
          </a:p>
          <a:p>
            <a:endParaRPr lang="en-AU"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882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Practical difficulties  when appearing in Court</a:t>
            </a: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p:txBody>
          <a:bodyPr/>
          <a:lstStyle/>
          <a:p>
            <a:pPr marL="342900" indent="-342900">
              <a:lnSpc>
                <a:spcPct val="100000"/>
              </a:lnSpc>
              <a:spcAft>
                <a:spcPts val="800"/>
              </a:spcAft>
              <a:buAutoNum type="alphaLcParenR" startAt="5"/>
            </a:pPr>
            <a:r>
              <a:rPr lang="en-AU" sz="2400" b="1" dirty="0">
                <a:latin typeface="Calibri Light" panose="020F0302020204030204" pitchFamily="34" charset="0"/>
                <a:ea typeface="Calibri" panose="020F0502020204030204" pitchFamily="34" charset="0"/>
                <a:cs typeface="Calibri Light" panose="020F0302020204030204" pitchFamily="34" charset="0"/>
              </a:rPr>
              <a:t>Not being provided with details for the video connection</a:t>
            </a:r>
          </a:p>
          <a:p>
            <a:pPr marL="808038" lvl="0" indent="-285750">
              <a:lnSpc>
                <a:spcPct val="100000"/>
              </a:lnSpc>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The District Court practice seems to operate on the basis that once you’ve communicated with the Court or associate that you appear in a matter, then a link with a dial-in time will be provided to you by email. </a:t>
            </a:r>
          </a:p>
          <a:p>
            <a:pPr marL="808038" lvl="0" indent="-285750">
              <a:lnSpc>
                <a:spcPct val="100000"/>
              </a:lnSpc>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In the Local Court it is important that practitioners email the relevant registry (ahead of time) and inform them of their intention to appear remotely (or by email) and within that email you provide your contact details. </a:t>
            </a:r>
          </a:p>
          <a:p>
            <a:endParaRPr lang="en-AU"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60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Practical difficulties when appearing in Court</a:t>
            </a: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p:txBody>
          <a:bodyPr/>
          <a:lstStyle/>
          <a:p>
            <a:pPr marL="342900" indent="-342900">
              <a:lnSpc>
                <a:spcPct val="107000"/>
              </a:lnSpc>
              <a:spcAft>
                <a:spcPts val="800"/>
              </a:spcAft>
              <a:buAutoNum type="alphaLcParenR" startAt="6"/>
            </a:pPr>
            <a:r>
              <a:rPr lang="en-AU" sz="2400" b="1" dirty="0">
                <a:latin typeface="Calibri Light" panose="020F0302020204030204" pitchFamily="34" charset="0"/>
                <a:ea typeface="Calibri" panose="020F0502020204030204" pitchFamily="34" charset="0"/>
                <a:cs typeface="Calibri Light" panose="020F0302020204030204" pitchFamily="34" charset="0"/>
              </a:rPr>
              <a:t>Difficulties in being persuasive through video link</a:t>
            </a:r>
            <a:br>
              <a:rPr lang="en-AU" b="1" dirty="0">
                <a:latin typeface="Calibri Light" panose="020F0302020204030204" pitchFamily="34" charset="0"/>
                <a:ea typeface="Calibri" panose="020F0502020204030204" pitchFamily="34" charset="0"/>
                <a:cs typeface="Calibri Light" panose="020F0302020204030204" pitchFamily="34" charset="0"/>
              </a:rPr>
            </a:br>
            <a:endParaRPr lang="en-AU" b="1" dirty="0">
              <a:latin typeface="Calibri Light" panose="020F0302020204030204" pitchFamily="34" charset="0"/>
              <a:ea typeface="Calibri" panose="020F0502020204030204" pitchFamily="34" charset="0"/>
              <a:cs typeface="Calibri Light" panose="020F0302020204030204" pitchFamily="34" charset="0"/>
            </a:endParaRPr>
          </a:p>
          <a:p>
            <a:pPr marL="990600" indent="-368300">
              <a:lnSpc>
                <a:spcPct val="107000"/>
              </a:lnSpc>
              <a:spcAft>
                <a:spcPts val="800"/>
              </a:spcAft>
              <a:buFont typeface="+mj-lt"/>
              <a:buAutoNum type="arabicPeriod"/>
            </a:pPr>
            <a:r>
              <a:rPr lang="en-AU" dirty="0">
                <a:latin typeface="Calibri Light" panose="020F0302020204030204" pitchFamily="34" charset="0"/>
                <a:cs typeface="Calibri Light" panose="020F0302020204030204" pitchFamily="34" charset="0"/>
              </a:rPr>
              <a:t>Talk slowly</a:t>
            </a:r>
          </a:p>
          <a:p>
            <a:pPr marL="990600" indent="-368300">
              <a:lnSpc>
                <a:spcPct val="107000"/>
              </a:lnSpc>
              <a:spcAft>
                <a:spcPts val="800"/>
              </a:spcAft>
              <a:buFont typeface="+mj-lt"/>
              <a:buAutoNum type="arabicPeriod"/>
            </a:pPr>
            <a:r>
              <a:rPr lang="en-AU" dirty="0">
                <a:latin typeface="Calibri Light" panose="020F0302020204030204" pitchFamily="34" charset="0"/>
                <a:cs typeface="Calibri Light" panose="020F0302020204030204" pitchFamily="34" charset="0"/>
              </a:rPr>
              <a:t>Mention your name (where possible) before speaking</a:t>
            </a:r>
          </a:p>
          <a:p>
            <a:pPr marL="990600" indent="-368300">
              <a:lnSpc>
                <a:spcPct val="107000"/>
              </a:lnSpc>
              <a:spcAft>
                <a:spcPts val="800"/>
              </a:spcAft>
              <a:buFont typeface="+mj-lt"/>
              <a:buAutoNum type="arabicPeriod"/>
            </a:pPr>
            <a:r>
              <a:rPr lang="en-AU" dirty="0">
                <a:latin typeface="Calibri Light" panose="020F0302020204030204" pitchFamily="34" charset="0"/>
                <a:cs typeface="Calibri Light" panose="020F0302020204030204" pitchFamily="34" charset="0"/>
              </a:rPr>
              <a:t>Be punchy in your submissions. </a:t>
            </a:r>
            <a:endParaRPr lang="en-AU" b="1" i="1" dirty="0">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AU"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486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Practical difficulties  when appearing in Court</a:t>
            </a: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793068" y="864108"/>
            <a:ext cx="7675032" cy="5120640"/>
          </a:xfrm>
        </p:spPr>
        <p:txBody>
          <a:bodyPr>
            <a:normAutofit/>
          </a:bodyPr>
          <a:lstStyle/>
          <a:p>
            <a:pPr marL="0" indent="0">
              <a:lnSpc>
                <a:spcPct val="107000"/>
              </a:lnSpc>
              <a:spcAft>
                <a:spcPts val="800"/>
              </a:spcAft>
              <a:buNone/>
            </a:pPr>
            <a:endParaRPr lang="en-AU" b="1" dirty="0">
              <a:solidFill>
                <a:schemeClr val="accent1"/>
              </a:solidFill>
              <a:latin typeface="Calibri Light" panose="020F0302020204030204" pitchFamily="34" charset="0"/>
              <a:ea typeface="Calibri" panose="020F0502020204030204" pitchFamily="34" charset="0"/>
              <a:cs typeface="Calibri Light" panose="020F0302020204030204" pitchFamily="34" charset="0"/>
            </a:endParaRPr>
          </a:p>
          <a:p>
            <a:pPr marL="0" indent="0">
              <a:lnSpc>
                <a:spcPct val="107000"/>
              </a:lnSpc>
              <a:spcAft>
                <a:spcPts val="800"/>
              </a:spcAft>
              <a:buNone/>
            </a:pPr>
            <a:r>
              <a:rPr lang="en-AU" sz="2400" b="1" dirty="0">
                <a:solidFill>
                  <a:schemeClr val="accent1"/>
                </a:solidFill>
                <a:latin typeface="Calibri Light" panose="020F0302020204030204" pitchFamily="34" charset="0"/>
                <a:ea typeface="Calibri" panose="020F0502020204030204" pitchFamily="34" charset="0"/>
                <a:cs typeface="Calibri Light" panose="020F0302020204030204" pitchFamily="34" charset="0"/>
              </a:rPr>
              <a:t>g)  </a:t>
            </a:r>
            <a:r>
              <a:rPr lang="en-AU" sz="2400" b="1" dirty="0">
                <a:latin typeface="Calibri Light" panose="020F0302020204030204" pitchFamily="34" charset="0"/>
                <a:ea typeface="Calibri" panose="020F0502020204030204" pitchFamily="34" charset="0"/>
                <a:cs typeface="Calibri Light" panose="020F0302020204030204" pitchFamily="34" charset="0"/>
              </a:rPr>
              <a:t>Documents</a:t>
            </a:r>
          </a:p>
          <a:p>
            <a:pPr marL="914400" lvl="2" indent="0">
              <a:spcAft>
                <a:spcPts val="0"/>
              </a:spcAft>
              <a:buNone/>
            </a:pPr>
            <a:endParaRPr lang="en-AU" sz="1800" b="1" dirty="0">
              <a:latin typeface="Calibri Light" panose="020F0302020204030204" pitchFamily="34" charset="0"/>
              <a:ea typeface="Calibri" panose="020F0502020204030204" pitchFamily="34" charset="0"/>
              <a:cs typeface="Calibri Light" panose="020F0302020204030204" pitchFamily="34" charset="0"/>
            </a:endParaRPr>
          </a:p>
          <a:p>
            <a:pPr marL="812800" lvl="2" indent="-279400">
              <a:spcAft>
                <a:spcPts val="0"/>
              </a:spcAft>
              <a:buFont typeface="+mj-lt"/>
              <a:buAutoNum type="romanLcPeriod"/>
            </a:pPr>
            <a:r>
              <a:rPr lang="en-AU" sz="1800" b="1" dirty="0">
                <a:latin typeface="Calibri Light" panose="020F0302020204030204" pitchFamily="34" charset="0"/>
                <a:ea typeface="Calibri" panose="020F0502020204030204" pitchFamily="34" charset="0"/>
                <a:cs typeface="Calibri Light" panose="020F0302020204030204" pitchFamily="34" charset="0"/>
              </a:rPr>
              <a:t>Difficulties in having documents sought to be tendered before the court</a:t>
            </a:r>
            <a:br>
              <a:rPr lang="en-AU" sz="1800" b="1" dirty="0">
                <a:latin typeface="Calibri Light" panose="020F0302020204030204" pitchFamily="34" charset="0"/>
                <a:ea typeface="Calibri" panose="020F0502020204030204" pitchFamily="34" charset="0"/>
                <a:cs typeface="Calibri Light" panose="020F0302020204030204" pitchFamily="34" charset="0"/>
              </a:rPr>
            </a:br>
            <a:endParaRPr lang="en-AU" sz="1800" dirty="0">
              <a:latin typeface="Calibri Light" panose="020F0302020204030204" pitchFamily="34" charset="0"/>
              <a:ea typeface="Calibri" panose="020F0502020204030204" pitchFamily="34" charset="0"/>
              <a:cs typeface="Calibri Light" panose="020F0302020204030204" pitchFamily="34" charset="0"/>
            </a:endParaRPr>
          </a:p>
          <a:p>
            <a:pPr marL="812800" lvl="2" indent="-279400">
              <a:spcAft>
                <a:spcPts val="0"/>
              </a:spcAft>
              <a:buFont typeface="+mj-lt"/>
              <a:buAutoNum type="romanLcPeriod"/>
            </a:pPr>
            <a:r>
              <a:rPr lang="en-AU" sz="1800" b="1" dirty="0">
                <a:latin typeface="Calibri Light" panose="020F0302020204030204" pitchFamily="34" charset="0"/>
                <a:ea typeface="Calibri" panose="020F0502020204030204" pitchFamily="34" charset="0"/>
                <a:cs typeface="Calibri Light" panose="020F0302020204030204" pitchFamily="34" charset="0"/>
              </a:rPr>
              <a:t>Difficulties in showing documents to witnesses and the Court</a:t>
            </a:r>
          </a:p>
          <a:p>
            <a:pPr marL="914400" lvl="2" indent="0">
              <a:spcAft>
                <a:spcPts val="0"/>
              </a:spcAft>
              <a:buNone/>
            </a:pPr>
            <a:endParaRPr lang="en-AU" sz="1800" b="1" dirty="0">
              <a:latin typeface="Calibri Light" panose="020F0302020204030204" pitchFamily="34" charset="0"/>
              <a:ea typeface="Calibri" panose="020F0502020204030204" pitchFamily="34" charset="0"/>
              <a:cs typeface="Calibri Light" panose="020F0302020204030204" pitchFamily="34" charset="0"/>
            </a:endParaRPr>
          </a:p>
          <a:p>
            <a:pPr marL="1085850" lvl="2" indent="-171450">
              <a:spcAft>
                <a:spcPts val="0"/>
              </a:spcAft>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Email the documentary evidence you rely ahead of time (NOT ON THE DAY)</a:t>
            </a:r>
          </a:p>
          <a:p>
            <a:pPr marL="1085850" lvl="2" indent="-171450">
              <a:spcAft>
                <a:spcPts val="0"/>
              </a:spcAft>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If the evidence is large and not able to be sent by email, then arrangements should be made in advance to deliver the material to the Court</a:t>
            </a:r>
          </a:p>
          <a:p>
            <a:pPr marL="1085850" lvl="2" indent="-171450">
              <a:spcAft>
                <a:spcPts val="0"/>
              </a:spcAft>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Think about how you seek to refer to the material. </a:t>
            </a:r>
          </a:p>
          <a:p>
            <a:pPr marL="1543050" lvl="3" indent="-171450">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Paginate</a:t>
            </a:r>
          </a:p>
          <a:p>
            <a:pPr marL="1543050" lvl="3" indent="-171450">
              <a:buFont typeface="Arial" panose="020B0604020202020204" pitchFamily="34" charset="0"/>
              <a:buChar char="•"/>
            </a:pPr>
            <a:r>
              <a:rPr lang="en-AU" sz="1800" dirty="0">
                <a:latin typeface="Calibri Light" panose="020F0302020204030204" pitchFamily="34" charset="0"/>
                <a:cs typeface="Calibri Light" panose="020F0302020204030204" pitchFamily="34" charset="0"/>
              </a:rPr>
              <a:t>Index your material</a:t>
            </a:r>
          </a:p>
          <a:p>
            <a:endParaRPr lang="en-AU"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77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normAutofit/>
          </a:bodyPr>
          <a:lstStyle/>
          <a:p>
            <a:pPr algn="ctr"/>
            <a:r>
              <a:rPr lang="en-AU" b="1" dirty="0">
                <a:latin typeface="Calibri Light" panose="020F0302020204030204" pitchFamily="34" charset="0"/>
                <a:ea typeface="Calibri" panose="020F0502020204030204" pitchFamily="34" charset="0"/>
                <a:cs typeface="Calibri Light" panose="020F0302020204030204" pitchFamily="34" charset="0"/>
              </a:rPr>
              <a:t>Practical Difficulties in communicating with stakeholders </a:t>
            </a:r>
            <a:br>
              <a:rPr lang="en-AU" dirty="0"/>
            </a:br>
            <a:br>
              <a:rPr lang="en-AU" b="1" dirty="0">
                <a:latin typeface="Calibri" panose="020F0502020204030204" pitchFamily="34" charset="0"/>
                <a:ea typeface="Calibri" panose="020F0502020204030204" pitchFamily="34" charset="0"/>
                <a:cs typeface="Calibri" panose="020F0502020204030204" pitchFamily="34" charset="0"/>
              </a:rPr>
            </a:b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869267" y="864108"/>
            <a:ext cx="7673375" cy="5120640"/>
          </a:xfrm>
        </p:spPr>
        <p:txBody>
          <a:bodyPr/>
          <a:lstStyle/>
          <a:p>
            <a:pPr marL="622300" indent="-530225">
              <a:spcAft>
                <a:spcPts val="0"/>
              </a:spcAft>
              <a:buAutoNum type="arabicPeriod" startAt="2"/>
            </a:pPr>
            <a:r>
              <a:rPr lang="en-AU" sz="2800" b="1" dirty="0">
                <a:latin typeface="Calibri Light" panose="020F0302020204030204" pitchFamily="34" charset="0"/>
                <a:ea typeface="Calibri" panose="020F0502020204030204" pitchFamily="34" charset="0"/>
                <a:cs typeface="Calibri Light" panose="020F0302020204030204" pitchFamily="34" charset="0"/>
              </a:rPr>
              <a:t>Practical Difficulties in communicating with stakeholders </a:t>
            </a:r>
            <a:endParaRPr lang="en-AU" dirty="0"/>
          </a:p>
          <a:p>
            <a:pPr marL="841375" indent="-342900">
              <a:spcAft>
                <a:spcPts val="0"/>
              </a:spcAft>
              <a:buAutoNum type="arabicPeriod" startAt="2"/>
            </a:pPr>
            <a:endParaRPr lang="en-AU" sz="1800" dirty="0">
              <a:latin typeface="Calibri" panose="020F0502020204030204" pitchFamily="34" charset="0"/>
              <a:ea typeface="Calibri" panose="020F0502020204030204" pitchFamily="34" charset="0"/>
            </a:endParaRPr>
          </a:p>
          <a:p>
            <a:endParaRPr lang="en-AU"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607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Ethical obligations in dealing with these practical difficulties</a:t>
            </a:r>
            <a:br>
              <a:rPr lang="en-AU" b="1" dirty="0">
                <a:latin typeface="Calibri Light" panose="020F0302020204030204" pitchFamily="34" charset="0"/>
                <a:ea typeface="Calibri" panose="020F0502020204030204" pitchFamily="34" charset="0"/>
                <a:cs typeface="Calibri Light" panose="020F0302020204030204" pitchFamily="34" charset="0"/>
              </a:rPr>
            </a:b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869267" y="864108"/>
            <a:ext cx="7673375" cy="5120640"/>
          </a:xfrm>
        </p:spPr>
        <p:txBody>
          <a:bodyPr/>
          <a:lstStyle/>
          <a:p>
            <a:pPr marL="342900" indent="-342900">
              <a:buAutoNum type="arabicPeriod" startAt="3"/>
            </a:pPr>
            <a:r>
              <a:rPr lang="en-AU" sz="2400" b="1" dirty="0">
                <a:latin typeface="Calibri Light" panose="020F0302020204030204" pitchFamily="34" charset="0"/>
                <a:ea typeface="Calibri" panose="020F0502020204030204" pitchFamily="34" charset="0"/>
                <a:cs typeface="Calibri Light" panose="020F0302020204030204" pitchFamily="34" charset="0"/>
              </a:rPr>
              <a:t>Ethical obligations in dealing with these practical difficulties</a:t>
            </a:r>
          </a:p>
          <a:p>
            <a:pPr marL="342900" indent="-342900">
              <a:buAutoNum type="arabicPeriod" startAt="3"/>
            </a:pPr>
            <a:endParaRPr lang="en-AU" b="1" dirty="0">
              <a:latin typeface="Calibri Light" panose="020F0302020204030204" pitchFamily="34" charset="0"/>
              <a:cs typeface="Calibri Light" panose="020F0302020204030204" pitchFamily="34" charset="0"/>
            </a:endParaRPr>
          </a:p>
          <a:p>
            <a:pPr marL="1435100" lvl="1" indent="-342900">
              <a:buFont typeface="+mj-lt"/>
              <a:buAutoNum type="arabicPeriod"/>
            </a:pPr>
            <a:r>
              <a:rPr lang="en-AU" sz="2000" dirty="0">
                <a:latin typeface="Calibri Light" panose="020F0302020204030204" pitchFamily="34" charset="0"/>
                <a:cs typeface="Calibri Light" panose="020F0302020204030204" pitchFamily="34" charset="0"/>
              </a:rPr>
              <a:t>Formality before the Court</a:t>
            </a:r>
          </a:p>
          <a:p>
            <a:pPr marL="1435100" lvl="1" indent="-342900">
              <a:buFont typeface="+mj-lt"/>
              <a:buAutoNum type="arabicPeriod"/>
            </a:pPr>
            <a:r>
              <a:rPr lang="en-AU" sz="2000" dirty="0">
                <a:latin typeface="Calibri Light" panose="020F0302020204030204" pitchFamily="34" charset="0"/>
                <a:cs typeface="Calibri Light" panose="020F0302020204030204" pitchFamily="34" charset="0"/>
              </a:rPr>
              <a:t>Communicating with the Court </a:t>
            </a:r>
          </a:p>
          <a:p>
            <a:pPr marL="1435100" lvl="1" indent="-342900">
              <a:buFont typeface="+mj-lt"/>
              <a:buAutoNum type="arabicPeriod"/>
            </a:pPr>
            <a:r>
              <a:rPr lang="en-AU" sz="2000" dirty="0">
                <a:latin typeface="Calibri Light" panose="020F0302020204030204" pitchFamily="34" charset="0"/>
                <a:cs typeface="Calibri Light" panose="020F0302020204030204" pitchFamily="34" charset="0"/>
              </a:rPr>
              <a:t>Communicating with your Opponent</a:t>
            </a:r>
          </a:p>
          <a:p>
            <a:pPr marL="1435100" lvl="1" indent="-342900">
              <a:buFont typeface="+mj-lt"/>
              <a:buAutoNum type="arabicPeriod"/>
            </a:pPr>
            <a:r>
              <a:rPr lang="en-AU" sz="2000" dirty="0">
                <a:latin typeface="Calibri Light" panose="020F0302020204030204" pitchFamily="34" charset="0"/>
                <a:cs typeface="Calibri Light" panose="020F0302020204030204" pitchFamily="34" charset="0"/>
              </a:rPr>
              <a:t>Prosecutor duties</a:t>
            </a:r>
          </a:p>
          <a:p>
            <a:pPr marL="1435100" lvl="1" indent="-342900">
              <a:buFont typeface="+mj-lt"/>
              <a:buAutoNum type="arabicPeriod"/>
            </a:pPr>
            <a:r>
              <a:rPr lang="en-AU" sz="2000" dirty="0">
                <a:latin typeface="Calibri Light" panose="020F0302020204030204" pitchFamily="34" charset="0"/>
                <a:cs typeface="Calibri Light" panose="020F0302020204030204" pitchFamily="34" charset="0"/>
              </a:rPr>
              <a:t>Providing documents to the Court</a:t>
            </a:r>
          </a:p>
          <a:p>
            <a:endParaRPr lang="en-AU" b="1"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959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Ethical obligations in dealing with these practical difficulties</a:t>
            </a:r>
            <a:br>
              <a:rPr lang="en-AU" b="1" dirty="0">
                <a:latin typeface="Calibri Light" panose="020F0302020204030204" pitchFamily="34" charset="0"/>
                <a:ea typeface="Calibri" panose="020F0502020204030204" pitchFamily="34" charset="0"/>
                <a:cs typeface="Calibri Light" panose="020F0302020204030204" pitchFamily="34" charset="0"/>
              </a:rPr>
            </a:b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869267" y="864108"/>
            <a:ext cx="7673375" cy="5120640"/>
          </a:xfrm>
        </p:spPr>
        <p:txBody>
          <a:bodyPr/>
          <a:lstStyle/>
          <a:p>
            <a:pPr indent="0">
              <a:lnSpc>
                <a:spcPct val="107000"/>
              </a:lnSpc>
              <a:spcAft>
                <a:spcPts val="0"/>
              </a:spcAft>
              <a:buNone/>
            </a:pPr>
            <a:r>
              <a:rPr lang="en-AU"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18   Formality before the court</a:t>
            </a:r>
            <a:endParaRPr lang="en-AU" sz="1800" dirty="0">
              <a:latin typeface="Calibri Light" panose="020F0302020204030204" pitchFamily="34" charset="0"/>
              <a:ea typeface="Calibri" panose="020F0502020204030204" pitchFamily="34" charset="0"/>
              <a:cs typeface="Calibri Light" panose="020F0302020204030204" pitchFamily="34" charset="0"/>
            </a:endParaRPr>
          </a:p>
          <a:p>
            <a:pPr marL="731520" indent="0">
              <a:lnSpc>
                <a:spcPct val="107000"/>
              </a:lnSpc>
              <a:spcAft>
                <a:spcPts val="800"/>
              </a:spcAft>
              <a:buNone/>
            </a:pPr>
            <a:r>
              <a:rPr lang="en-AU" sz="1800"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18.1</a:t>
            </a:r>
            <a:r>
              <a:rPr lang="en-AU" sz="1800" i="1"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  A solicitor must not, in the presence of any of the parties or solicitors, deal with a court on terms of informal personal familiarity which may reasonably give the appearance that the solicitor has special favour with the court.</a:t>
            </a:r>
            <a:endParaRPr lang="en-AU" sz="1800" i="1" dirty="0">
              <a:latin typeface="Calibri Light" panose="020F0302020204030204" pitchFamily="34" charset="0"/>
              <a:ea typeface="Calibri" panose="020F0502020204030204" pitchFamily="34" charset="0"/>
              <a:cs typeface="Calibri Light" panose="020F0302020204030204" pitchFamily="34" charset="0"/>
            </a:endParaRPr>
          </a:p>
          <a:p>
            <a:endParaRPr lang="en-AU" b="1"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755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Ethical obligations in dealing with these practical difficulties</a:t>
            </a:r>
            <a:br>
              <a:rPr lang="en-AU" b="1" dirty="0">
                <a:latin typeface="Calibri Light" panose="020F0302020204030204" pitchFamily="34" charset="0"/>
                <a:ea typeface="Calibri" panose="020F0502020204030204" pitchFamily="34" charset="0"/>
                <a:cs typeface="Calibri Light" panose="020F0302020204030204" pitchFamily="34" charset="0"/>
              </a:rPr>
            </a:b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869267" y="673100"/>
            <a:ext cx="7903633" cy="5702300"/>
          </a:xfrm>
        </p:spPr>
        <p:txBody>
          <a:bodyPr>
            <a:normAutofit/>
          </a:bodyPr>
          <a:lstStyle/>
          <a:p>
            <a:pPr marL="182563" indent="-182563">
              <a:lnSpc>
                <a:spcPct val="107000"/>
              </a:lnSpc>
              <a:spcAft>
                <a:spcPts val="800"/>
              </a:spcAft>
              <a:buNone/>
            </a:pPr>
            <a:r>
              <a:rPr lang="en-AU" sz="1900" b="1" dirty="0">
                <a:latin typeface="Calibri Light" panose="020F0302020204030204" pitchFamily="34" charset="0"/>
                <a:ea typeface="Calibri" panose="020F0502020204030204" pitchFamily="34" charset="0"/>
                <a:cs typeface="Calibri Light" panose="020F0302020204030204" pitchFamily="34" charset="0"/>
              </a:rPr>
              <a:t>Communicating with the Court and your opponent</a:t>
            </a:r>
            <a:endParaRPr lang="en-AU" sz="1900" dirty="0">
              <a:latin typeface="Calibri Light" panose="020F0302020204030204" pitchFamily="34" charset="0"/>
              <a:ea typeface="Calibri" panose="020F0502020204030204" pitchFamily="34" charset="0"/>
              <a:cs typeface="Calibri Light" panose="020F0302020204030204" pitchFamily="34" charset="0"/>
            </a:endParaRPr>
          </a:p>
          <a:p>
            <a:pPr marL="342900" lvl="0" indent="-342900">
              <a:spcAft>
                <a:spcPts val="0"/>
              </a:spcAft>
              <a:buFont typeface="+mj-lt"/>
              <a:buAutoNum type="arabicPeriod"/>
            </a:pPr>
            <a:r>
              <a:rPr lang="en-AU" sz="1900" dirty="0">
                <a:latin typeface="Calibri Light" panose="020F0302020204030204" pitchFamily="34" charset="0"/>
                <a:ea typeface="Calibri" panose="020F0502020204030204" pitchFamily="34" charset="0"/>
                <a:cs typeface="Calibri Light" panose="020F0302020204030204" pitchFamily="34" charset="0"/>
              </a:rPr>
              <a:t>It is important remember that when you’re seeking to communicate to the Court you should:</a:t>
            </a:r>
          </a:p>
          <a:p>
            <a:pPr marL="742950" lvl="1" indent="-285750">
              <a:spcAft>
                <a:spcPts val="0"/>
              </a:spcAft>
              <a:buFont typeface="+mj-lt"/>
              <a:buAutoNum type="alphaLcPeriod"/>
            </a:pPr>
            <a:r>
              <a:rPr lang="en-AU" sz="1900" dirty="0">
                <a:latin typeface="Calibri Light" panose="020F0302020204030204" pitchFamily="34" charset="0"/>
                <a:ea typeface="Calibri" panose="020F0502020204030204" pitchFamily="34" charset="0"/>
                <a:cs typeface="Calibri Light" panose="020F0302020204030204" pitchFamily="34" charset="0"/>
              </a:rPr>
              <a:t>Notify your opponent in writing and obtain their consent or;</a:t>
            </a:r>
          </a:p>
          <a:p>
            <a:pPr marL="742950" lvl="1" indent="-285750">
              <a:spcAft>
                <a:spcPts val="0"/>
              </a:spcAft>
              <a:buFont typeface="+mj-lt"/>
              <a:buAutoNum type="alphaLcPeriod"/>
            </a:pPr>
            <a:r>
              <a:rPr lang="en-AU" sz="1900" dirty="0">
                <a:latin typeface="Calibri Light" panose="020F0302020204030204" pitchFamily="34" charset="0"/>
                <a:ea typeface="Calibri" panose="020F0502020204030204" pitchFamily="34" charset="0"/>
                <a:cs typeface="Calibri Light" panose="020F0302020204030204" pitchFamily="34" charset="0"/>
              </a:rPr>
              <a:t>You should cc them into your correspondence to the Court.</a:t>
            </a:r>
          </a:p>
          <a:p>
            <a:pPr marL="342900" lvl="0" indent="-342900">
              <a:spcAft>
                <a:spcPts val="0"/>
              </a:spcAft>
              <a:buFont typeface="+mj-lt"/>
              <a:buAutoNum type="arabicPeriod"/>
            </a:pPr>
            <a:r>
              <a:rPr lang="en-AU" sz="1900" dirty="0">
                <a:latin typeface="Calibri Light" panose="020F0302020204030204" pitchFamily="34" charset="0"/>
                <a:ea typeface="Calibri" panose="020F0502020204030204" pitchFamily="34" charset="0"/>
                <a:cs typeface="Calibri Light" panose="020F0302020204030204" pitchFamily="34" charset="0"/>
              </a:rPr>
              <a:t>R v Lazarus [2017] NSWCCA 279 at [85] – [88] the Court set out a neat reminder for practitioners as to their ethical obligations when communicating with the Court.  </a:t>
            </a:r>
          </a:p>
          <a:p>
            <a:pPr marL="0" lvl="0" indent="0">
              <a:spcAft>
                <a:spcPts val="0"/>
              </a:spcAft>
              <a:buNone/>
            </a:pPr>
            <a:r>
              <a:rPr lang="en-AU" sz="1900" dirty="0">
                <a:latin typeface="Calibri Light" panose="020F0302020204030204" pitchFamily="34" charset="0"/>
                <a:ea typeface="Calibri" panose="020F0502020204030204" pitchFamily="34" charset="0"/>
                <a:cs typeface="Calibri Light" panose="020F0302020204030204" pitchFamily="34" charset="0"/>
              </a:rPr>
              <a:t>      Bellew J said:</a:t>
            </a:r>
          </a:p>
          <a:p>
            <a:pPr marL="723900" indent="-182563">
              <a:lnSpc>
                <a:spcPct val="107000"/>
              </a:lnSpc>
              <a:spcAft>
                <a:spcPts val="800"/>
              </a:spcAft>
            </a:pPr>
            <a:r>
              <a:rPr lang="en-AU" sz="1900" b="1" dirty="0">
                <a:latin typeface="Calibri Light" panose="020F0302020204030204" pitchFamily="34" charset="0"/>
                <a:ea typeface="Calibri" panose="020F0502020204030204" pitchFamily="34" charset="0"/>
                <a:cs typeface="Calibri Light" panose="020F0302020204030204" pitchFamily="34" charset="0"/>
              </a:rPr>
              <a:t>Plainly, a judge must </a:t>
            </a:r>
            <a:r>
              <a:rPr lang="en-AU" sz="1900" b="1" u="sng" dirty="0">
                <a:latin typeface="Calibri Light" panose="020F0302020204030204" pitchFamily="34" charset="0"/>
                <a:ea typeface="Calibri" panose="020F0502020204030204" pitchFamily="34" charset="0"/>
                <a:cs typeface="Calibri Light" panose="020F0302020204030204" pitchFamily="34" charset="0"/>
              </a:rPr>
              <a:t>not</a:t>
            </a:r>
            <a:r>
              <a:rPr lang="en-AU" sz="1900" b="1" dirty="0">
                <a:latin typeface="Calibri Light" panose="020F0302020204030204" pitchFamily="34" charset="0"/>
                <a:ea typeface="Calibri" panose="020F0502020204030204" pitchFamily="34" charset="0"/>
                <a:cs typeface="Calibri Light" panose="020F0302020204030204" pitchFamily="34" charset="0"/>
              </a:rPr>
              <a:t> receive representations from one party to litigation, behind the back of the other: </a:t>
            </a:r>
            <a:r>
              <a:rPr lang="en-AU" sz="1900" b="1" i="1" dirty="0">
                <a:latin typeface="Calibri Light" panose="020F0302020204030204" pitchFamily="34" charset="0"/>
                <a:ea typeface="Calibri" panose="020F0502020204030204" pitchFamily="34" charset="0"/>
                <a:cs typeface="Calibri Light" panose="020F0302020204030204" pitchFamily="34" charset="0"/>
              </a:rPr>
              <a:t>Re JRL; Ex </a:t>
            </a:r>
            <a:r>
              <a:rPr lang="en-AU" sz="1900" b="1" i="1" dirty="0" err="1">
                <a:latin typeface="Calibri Light" panose="020F0302020204030204" pitchFamily="34" charset="0"/>
                <a:ea typeface="Calibri" panose="020F0502020204030204" pitchFamily="34" charset="0"/>
                <a:cs typeface="Calibri Light" panose="020F0302020204030204" pitchFamily="34" charset="0"/>
              </a:rPr>
              <a:t>parte</a:t>
            </a:r>
            <a:r>
              <a:rPr lang="en-AU" sz="1900" b="1" i="1" dirty="0">
                <a:latin typeface="Calibri Light" panose="020F0302020204030204" pitchFamily="34" charset="0"/>
                <a:ea typeface="Calibri" panose="020F0502020204030204" pitchFamily="34" charset="0"/>
                <a:cs typeface="Calibri Light" panose="020F0302020204030204" pitchFamily="34" charset="0"/>
              </a:rPr>
              <a:t> CJL </a:t>
            </a:r>
            <a:r>
              <a:rPr lang="en-AU" sz="1900" b="1" dirty="0">
                <a:latin typeface="Calibri Light" panose="020F0302020204030204" pitchFamily="34" charset="0"/>
                <a:ea typeface="Calibri" panose="020F0502020204030204" pitchFamily="34" charset="0"/>
                <a:cs typeface="Calibri Light" panose="020F0302020204030204" pitchFamily="34" charset="0"/>
              </a:rPr>
              <a:t>(1986) 161 CLR 342; [1986] HCA 39 at 346 per Gibbs CJ (emphasis added).</a:t>
            </a:r>
            <a:r>
              <a:rPr lang="en-AU" sz="1900" dirty="0">
                <a:latin typeface="Calibri Light" panose="020F0302020204030204" pitchFamily="34" charset="0"/>
                <a:ea typeface="Calibri" panose="020F0502020204030204" pitchFamily="34" charset="0"/>
                <a:cs typeface="Calibri Light" panose="020F0302020204030204" pitchFamily="34" charset="0"/>
              </a:rPr>
              <a:t> </a:t>
            </a:r>
          </a:p>
          <a:p>
            <a:pPr marL="723900" indent="-182563">
              <a:lnSpc>
                <a:spcPct val="107000"/>
              </a:lnSpc>
              <a:spcAft>
                <a:spcPts val="800"/>
              </a:spcAft>
            </a:pPr>
            <a:r>
              <a:rPr lang="en-AU" sz="1900" b="1" dirty="0">
                <a:latin typeface="Calibri Light" panose="020F0302020204030204" pitchFamily="34" charset="0"/>
                <a:ea typeface="Calibri" panose="020F0502020204030204" pitchFamily="34" charset="0"/>
                <a:cs typeface="Calibri Light" panose="020F0302020204030204" pitchFamily="34" charset="0"/>
              </a:rPr>
              <a:t>The practice of a party’s legal representative engaging in correspondence of this kind, without informing the representative of the other party to the proceedings, is one which must be firmly discouraged</a:t>
            </a:r>
            <a:r>
              <a:rPr lang="en-AU" sz="1900" dirty="0">
                <a:latin typeface="Calibri Light" panose="020F0302020204030204" pitchFamily="34" charset="0"/>
                <a:ea typeface="Calibri" panose="020F0502020204030204" pitchFamily="34" charset="0"/>
                <a:cs typeface="Calibri Light" panose="020F0302020204030204" pitchFamily="34" charset="0"/>
              </a:rPr>
              <a:t> .</a:t>
            </a:r>
          </a:p>
          <a:p>
            <a:pPr marL="723900" indent="-182563">
              <a:lnSpc>
                <a:spcPct val="107000"/>
              </a:lnSpc>
              <a:spcAft>
                <a:spcPts val="800"/>
              </a:spcAft>
            </a:pPr>
            <a:endParaRPr lang="en-AU" sz="1900" dirty="0">
              <a:latin typeface="Calibri Light" panose="020F0302020204030204" pitchFamily="34" charset="0"/>
              <a:ea typeface="Calibri" panose="020F0502020204030204" pitchFamily="34" charset="0"/>
              <a:cs typeface="Calibri Light" panose="020F0302020204030204" pitchFamily="34" charset="0"/>
            </a:endParaRPr>
          </a:p>
          <a:p>
            <a:endParaRPr lang="en-AU" b="1"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639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Ethical obligations in dealing with these practical difficulties</a:t>
            </a: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869267" y="864108"/>
            <a:ext cx="7673375" cy="5120640"/>
          </a:xfrm>
        </p:spPr>
        <p:txBody>
          <a:bodyPr/>
          <a:lstStyle/>
          <a:p>
            <a:r>
              <a:rPr lang="en-AU" sz="3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Rule 29   Prosecutor’s duties</a:t>
            </a:r>
            <a:endParaRPr lang="en-AU" sz="3200" dirty="0"/>
          </a:p>
          <a:p>
            <a:endParaRPr lang="en-AU" b="1"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974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Ethical obligations in dealing with these practical difficulties</a:t>
            </a: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869267" y="864108"/>
            <a:ext cx="7673375" cy="5120640"/>
          </a:xfrm>
        </p:spPr>
        <p:txBody>
          <a:bodyPr>
            <a:normAutofit/>
          </a:bodyPr>
          <a:lstStyle/>
          <a:p>
            <a:pPr marL="274320" indent="0">
              <a:spcAft>
                <a:spcPts val="0"/>
              </a:spcAft>
              <a:buNone/>
            </a:pPr>
            <a:r>
              <a:rPr lang="en-AU" sz="2400" b="1" dirty="0">
                <a:latin typeface="Calibri Light" panose="020F0302020204030204" pitchFamily="34" charset="0"/>
                <a:ea typeface="Calibri" panose="020F0502020204030204" pitchFamily="34" charset="0"/>
                <a:cs typeface="Calibri Light" panose="020F0302020204030204" pitchFamily="34" charset="0"/>
              </a:rPr>
              <a:t>Providing documents to the Court</a:t>
            </a:r>
          </a:p>
          <a:p>
            <a:pPr marL="274320" indent="0">
              <a:spcAft>
                <a:spcPts val="0"/>
              </a:spcAft>
              <a:buNone/>
            </a:pPr>
            <a:endParaRPr lang="en-AU" sz="1800" b="1" dirty="0">
              <a:latin typeface="Calibri Light" panose="020F0302020204030204" pitchFamily="34" charset="0"/>
              <a:ea typeface="Calibri" panose="020F0502020204030204" pitchFamily="34" charset="0"/>
              <a:cs typeface="Calibri Light" panose="020F0302020204030204" pitchFamily="34" charset="0"/>
            </a:endParaRPr>
          </a:p>
          <a:p>
            <a:pPr marL="1257300" indent="-533400">
              <a:buFont typeface="Arial" panose="020B0604020202020204" pitchFamily="34" charset="0"/>
              <a:buChar char="•"/>
            </a:pPr>
            <a:r>
              <a:rPr lang="en-AU" dirty="0">
                <a:latin typeface="Calibri Light" panose="020F0302020204030204" pitchFamily="34" charset="0"/>
                <a:cs typeface="Calibri Light" panose="020F0302020204030204" pitchFamily="34" charset="0"/>
              </a:rPr>
              <a:t>There is a difference between filing and tendering documents</a:t>
            </a:r>
          </a:p>
          <a:p>
            <a:pPr marL="1257300" indent="-533400">
              <a:buFont typeface="Arial" panose="020B0604020202020204" pitchFamily="34" charset="0"/>
              <a:buChar char="•"/>
            </a:pPr>
            <a:r>
              <a:rPr lang="en-AU" dirty="0">
                <a:latin typeface="Calibri Light" panose="020F0302020204030204" pitchFamily="34" charset="0"/>
                <a:cs typeface="Calibri Light" panose="020F0302020204030204" pitchFamily="34" charset="0"/>
              </a:rPr>
              <a:t>Despite emailing through your document don’t over look the fact that you need to actually seek to formally tender the documents on the record, don't just assume it will be done.</a:t>
            </a:r>
          </a:p>
          <a:p>
            <a:pPr marL="1257300" indent="-533400">
              <a:buFont typeface="Arial" panose="020B0604020202020204" pitchFamily="34" charset="0"/>
              <a:buChar char="•"/>
            </a:pPr>
            <a:r>
              <a:rPr lang="en-AU" dirty="0">
                <a:latin typeface="Calibri Light" panose="020F0302020204030204" pitchFamily="34" charset="0"/>
                <a:cs typeface="Calibri Light" panose="020F0302020204030204" pitchFamily="34" charset="0"/>
              </a:rPr>
              <a:t>How to put on further evidence where there has been a change in circumstance between hearing and judgment</a:t>
            </a:r>
          </a:p>
          <a:p>
            <a:pPr marL="1612900" lvl="1" indent="-355600">
              <a:buFont typeface="Arial" panose="020B0604020202020204" pitchFamily="34" charset="0"/>
              <a:buChar char="•"/>
            </a:pPr>
            <a:r>
              <a:rPr lang="en-AU" sz="2000" dirty="0">
                <a:latin typeface="Calibri Light" panose="020F0302020204030204" pitchFamily="34" charset="0"/>
                <a:cs typeface="Calibri Light" panose="020F0302020204030204" pitchFamily="34" charset="0"/>
              </a:rPr>
              <a:t>E.g. Covid-19 Pandemic</a:t>
            </a:r>
          </a:p>
          <a:p>
            <a:endParaRPr lang="en-AU" sz="2400" b="1"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153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275D6F-6F22-4860-BB3D-5CF1DA74FC5C}"/>
              </a:ext>
            </a:extLst>
          </p:cNvPr>
          <p:cNvSpPr>
            <a:spLocks noGrp="1"/>
          </p:cNvSpPr>
          <p:nvPr>
            <p:ph idx="1"/>
          </p:nvPr>
        </p:nvSpPr>
        <p:spPr>
          <a:xfrm>
            <a:off x="3868738" y="1813573"/>
            <a:ext cx="7472362" cy="3585597"/>
          </a:xfrm>
          <a:prstGeom prst="rect">
            <a:avLst/>
          </a:prstGeom>
        </p:spPr>
        <p:txBody>
          <a:bodyPr wrap="square">
            <a:spAutoFit/>
          </a:bodyPr>
          <a:lstStyle/>
          <a:p>
            <a:pPr marL="0" lvl="0" indent="0">
              <a:buNone/>
            </a:pPr>
            <a:r>
              <a:rPr lang="en-AU" sz="2400" i="1" dirty="0">
                <a:solidFill>
                  <a:srgbClr val="000000"/>
                </a:solidFill>
                <a:latin typeface="Calibri Light" panose="020F0302020204030204" pitchFamily="34" charset="0"/>
                <a:cs typeface="Calibri Light" panose="020F0302020204030204" pitchFamily="34" charset="0"/>
              </a:rPr>
              <a:t>R v Macdonald; R v Edward Obeid; R v Moses Obeid (No 11) </a:t>
            </a:r>
            <a:r>
              <a:rPr lang="en-AU" sz="2400" dirty="0">
                <a:solidFill>
                  <a:srgbClr val="000000"/>
                </a:solidFill>
                <a:latin typeface="Calibri Light" panose="020F0302020204030204" pitchFamily="34" charset="0"/>
                <a:cs typeface="Calibri Light" panose="020F0302020204030204" pitchFamily="34" charset="0"/>
              </a:rPr>
              <a:t>[2020] NSWSC 382 at [29] Fullerton J said:</a:t>
            </a:r>
          </a:p>
          <a:p>
            <a:pPr marL="0" lvl="0" indent="0">
              <a:buNone/>
            </a:pPr>
            <a:endParaRPr lang="en-AU" dirty="0">
              <a:latin typeface="Calibri Light" panose="020F0302020204030204" pitchFamily="34" charset="0"/>
              <a:cs typeface="Calibri Light" panose="020F0302020204030204" pitchFamily="34" charset="0"/>
            </a:endParaRPr>
          </a:p>
          <a:p>
            <a:pPr marL="502920" indent="0">
              <a:buNone/>
            </a:pPr>
            <a:r>
              <a:rPr lang="en-AU" sz="1800" i="1" dirty="0">
                <a:solidFill>
                  <a:srgbClr val="000000"/>
                </a:solidFill>
                <a:latin typeface="Calibri Light" panose="020F0302020204030204" pitchFamily="34" charset="0"/>
                <a:cs typeface="Calibri Light" panose="020F0302020204030204" pitchFamily="34" charset="0"/>
              </a:rPr>
              <a:t>The accused are entitled to a fair trial which includes, necessarily, fair process and procedures. I am of the view that a trial of the accused in a virtual courtroom is impractical. I have further resolved to the view that the accused’s right to a fair trial would be at risk were I to order that it continue at this time, subject as it is to the current health and safety regime imposed under the Public Health (COVID-19 Restrictions on Gathering and Movement) Order 2020 (NSW) under s 7 of the </a:t>
            </a:r>
            <a:r>
              <a:rPr lang="en-AU" sz="1800" i="1" dirty="0">
                <a:latin typeface="Calibri Light" panose="020F0302020204030204" pitchFamily="34" charset="0"/>
                <a:cs typeface="Calibri Light" panose="020F0302020204030204" pitchFamily="34" charset="0"/>
              </a:rPr>
              <a:t>Public Health Act 2010</a:t>
            </a:r>
            <a:r>
              <a:rPr lang="en-AU" sz="1800" i="1" dirty="0">
                <a:solidFill>
                  <a:srgbClr val="000000"/>
                </a:solidFill>
                <a:latin typeface="Calibri Light" panose="020F0302020204030204" pitchFamily="34" charset="0"/>
                <a:cs typeface="Calibri Light" panose="020F0302020204030204" pitchFamily="34" charset="0"/>
              </a:rPr>
              <a:t> (NSW), and the Chief Justice’s direction that there be no physical appearances in trial proceedings.</a:t>
            </a:r>
            <a:endParaRPr lang="en-AU" sz="1800" dirty="0">
              <a:effectLst/>
              <a:latin typeface="Calibri Light" panose="020F0302020204030204" pitchFamily="34" charset="0"/>
              <a:cs typeface="Calibri Light" panose="020F0302020204030204" pitchFamily="34" charset="0"/>
            </a:endParaRPr>
          </a:p>
        </p:txBody>
      </p:sp>
      <p:pic>
        <p:nvPicPr>
          <p:cNvPr id="2050" name="Picture 2" descr="Colour Legal Aid logo">
            <a:extLst>
              <a:ext uri="{FF2B5EF4-FFF2-40B4-BE49-F238E27FC236}">
                <a16:creationId xmlns:a16="http://schemas.microsoft.com/office/drawing/2014/main" id="{678C4DA3-BC91-43B3-966E-5BD22C7CFD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 y="5324475"/>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535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275D6F-6F22-4860-BB3D-5CF1DA74FC5C}"/>
              </a:ext>
            </a:extLst>
          </p:cNvPr>
          <p:cNvSpPr>
            <a:spLocks noGrp="1"/>
          </p:cNvSpPr>
          <p:nvPr>
            <p:ph idx="1"/>
          </p:nvPr>
        </p:nvSpPr>
        <p:spPr>
          <a:xfrm>
            <a:off x="3868738" y="1813573"/>
            <a:ext cx="7472362" cy="3585597"/>
          </a:xfrm>
          <a:prstGeom prst="rect">
            <a:avLst/>
          </a:prstGeom>
        </p:spPr>
        <p:txBody>
          <a:bodyPr wrap="square">
            <a:spAutoFit/>
          </a:bodyPr>
          <a:lstStyle/>
          <a:p>
            <a:pPr marL="0" lvl="0" indent="0">
              <a:buNone/>
            </a:pPr>
            <a:r>
              <a:rPr lang="en-AU" sz="2400" i="1" dirty="0">
                <a:solidFill>
                  <a:srgbClr val="000000"/>
                </a:solidFill>
                <a:latin typeface="Calibri Light" panose="020F0302020204030204" pitchFamily="34" charset="0"/>
                <a:cs typeface="Calibri Light" panose="020F0302020204030204" pitchFamily="34" charset="0"/>
              </a:rPr>
              <a:t>R v Macdonald; R v Edward Obeid; R v Moses Obeid (No 11) </a:t>
            </a:r>
            <a:r>
              <a:rPr lang="en-AU" sz="2400" dirty="0">
                <a:solidFill>
                  <a:srgbClr val="000000"/>
                </a:solidFill>
                <a:latin typeface="Calibri Light" panose="020F0302020204030204" pitchFamily="34" charset="0"/>
                <a:cs typeface="Calibri Light" panose="020F0302020204030204" pitchFamily="34" charset="0"/>
              </a:rPr>
              <a:t>[2020] NSWSC 382 at [29] Fullerton J said:</a:t>
            </a:r>
          </a:p>
          <a:p>
            <a:pPr marL="0" lvl="0" indent="0">
              <a:buNone/>
            </a:pPr>
            <a:endParaRPr lang="en-AU" dirty="0">
              <a:latin typeface="Calibri Light" panose="020F0302020204030204" pitchFamily="34" charset="0"/>
              <a:cs typeface="Calibri Light" panose="020F0302020204030204" pitchFamily="34" charset="0"/>
            </a:endParaRPr>
          </a:p>
          <a:p>
            <a:pPr marL="502920" indent="0">
              <a:buNone/>
            </a:pPr>
            <a:r>
              <a:rPr lang="en-AU" sz="1800" b="1" i="1" u="sng" dirty="0">
                <a:solidFill>
                  <a:srgbClr val="00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The accused are entitled to a fair trial </a:t>
            </a:r>
            <a:r>
              <a:rPr lang="en-AU" sz="1800" i="1" dirty="0">
                <a:solidFill>
                  <a:srgbClr val="000000"/>
                </a:solidFill>
                <a:latin typeface="Calibri Light" panose="020F0302020204030204" pitchFamily="34" charset="0"/>
                <a:cs typeface="Calibri Light" panose="020F0302020204030204" pitchFamily="34" charset="0"/>
              </a:rPr>
              <a:t>which </a:t>
            </a:r>
            <a:r>
              <a:rPr lang="en-AU" sz="1800" b="1" i="1" u="sng" dirty="0">
                <a:solidFill>
                  <a:srgbClr val="00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includes</a:t>
            </a:r>
            <a:r>
              <a:rPr lang="en-AU" sz="1800" i="1" dirty="0">
                <a:solidFill>
                  <a:srgbClr val="000000"/>
                </a:solidFill>
                <a:latin typeface="Calibri Light" panose="020F0302020204030204" pitchFamily="34" charset="0"/>
                <a:cs typeface="Calibri Light" panose="020F0302020204030204" pitchFamily="34" charset="0"/>
              </a:rPr>
              <a:t>, necessarily</a:t>
            </a:r>
            <a:r>
              <a:rPr lang="en-AU" sz="1800" dirty="0">
                <a:solidFill>
                  <a:srgbClr val="000000"/>
                </a:solidFill>
                <a:latin typeface="Calibri Light" panose="020F0302020204030204" pitchFamily="34" charset="0"/>
                <a:cs typeface="Calibri Light" panose="020F0302020204030204" pitchFamily="34" charset="0"/>
              </a:rPr>
              <a:t>, </a:t>
            </a:r>
            <a:r>
              <a:rPr lang="en-AU" sz="1800" b="1" i="1" u="sng" dirty="0">
                <a:solidFill>
                  <a:srgbClr val="00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fair process and procedures.</a:t>
            </a:r>
            <a:r>
              <a:rPr lang="en-AU" sz="1800" i="1" dirty="0">
                <a:solidFill>
                  <a:srgbClr val="00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t>
            </a:r>
            <a:r>
              <a:rPr lang="en-AU" sz="1800" i="1" dirty="0">
                <a:solidFill>
                  <a:srgbClr val="000000"/>
                </a:solidFill>
                <a:latin typeface="Calibri Light" panose="020F0302020204030204" pitchFamily="34" charset="0"/>
                <a:cs typeface="Calibri Light" panose="020F0302020204030204" pitchFamily="34" charset="0"/>
              </a:rPr>
              <a:t>I am of the view that a trial of the accused in a </a:t>
            </a:r>
            <a:r>
              <a:rPr lang="en-AU" sz="1800" b="1" i="1" dirty="0">
                <a:solidFill>
                  <a:srgbClr val="00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virtual courtroom is impractical</a:t>
            </a:r>
            <a:r>
              <a:rPr lang="en-AU" sz="1800" i="1" dirty="0">
                <a:solidFill>
                  <a:srgbClr val="000000"/>
                </a:solidFill>
                <a:latin typeface="Calibri Light" panose="020F0302020204030204" pitchFamily="34" charset="0"/>
                <a:cs typeface="Calibri Light" panose="020F0302020204030204" pitchFamily="34" charset="0"/>
              </a:rPr>
              <a:t>. I have further resolved to the view that the </a:t>
            </a:r>
            <a:r>
              <a:rPr lang="en-AU" sz="1800" b="1" i="1" u="sng" dirty="0">
                <a:solidFill>
                  <a:srgbClr val="000000"/>
                </a:solidFill>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accused’s right to a fair trial would be at risk were I to order that it continue</a:t>
            </a:r>
            <a:r>
              <a:rPr lang="en-AU" sz="1800" i="1" dirty="0">
                <a:solidFill>
                  <a:srgbClr val="000000"/>
                </a:solidFill>
                <a:latin typeface="Calibri Light" panose="020F0302020204030204" pitchFamily="34" charset="0"/>
                <a:cs typeface="Calibri Light" panose="020F0302020204030204" pitchFamily="34" charset="0"/>
              </a:rPr>
              <a:t> at this time, subject as it is to the current health and safety regime imposed under the Public Health (COVID-19 Restrictions on Gathering and Movement) Order 2020 (NSW) under s 7 of the </a:t>
            </a:r>
            <a:r>
              <a:rPr lang="en-AU" sz="1800" i="1" dirty="0">
                <a:latin typeface="Calibri Light" panose="020F0302020204030204" pitchFamily="34" charset="0"/>
                <a:cs typeface="Calibri Light" panose="020F0302020204030204" pitchFamily="34" charset="0"/>
              </a:rPr>
              <a:t>Public Health Act 2010</a:t>
            </a:r>
            <a:r>
              <a:rPr lang="en-AU" sz="1800" i="1" dirty="0">
                <a:solidFill>
                  <a:srgbClr val="000000"/>
                </a:solidFill>
                <a:latin typeface="Calibri Light" panose="020F0302020204030204" pitchFamily="34" charset="0"/>
                <a:cs typeface="Calibri Light" panose="020F0302020204030204" pitchFamily="34" charset="0"/>
              </a:rPr>
              <a:t> (NSW), and the Chief Justice’s direction that there be no physical appearances in trial proceedings.</a:t>
            </a:r>
            <a:endParaRPr lang="en-AU" sz="1800" dirty="0">
              <a:effectLst/>
              <a:latin typeface="Calibri Light" panose="020F0302020204030204" pitchFamily="34" charset="0"/>
              <a:cs typeface="Calibri Light" panose="020F0302020204030204" pitchFamily="34" charset="0"/>
            </a:endParaRPr>
          </a:p>
        </p:txBody>
      </p:sp>
      <p:pic>
        <p:nvPicPr>
          <p:cNvPr id="2050" name="Picture 2" descr="Colour Legal Aid logo">
            <a:extLst>
              <a:ext uri="{FF2B5EF4-FFF2-40B4-BE49-F238E27FC236}">
                <a16:creationId xmlns:a16="http://schemas.microsoft.com/office/drawing/2014/main" id="{678C4DA3-BC91-43B3-966E-5BD22C7CFD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 y="5324475"/>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870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FAA5B-92A3-4E2E-B3C5-109BC9C6A25C}"/>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3FE88BC5-8B5A-4E69-BA42-15BE25F26EC7}"/>
              </a:ext>
            </a:extLst>
          </p:cNvPr>
          <p:cNvSpPr>
            <a:spLocks noGrp="1"/>
          </p:cNvSpPr>
          <p:nvPr>
            <p:ph idx="1"/>
          </p:nvPr>
        </p:nvSpPr>
        <p:spPr/>
        <p:txBody>
          <a:bodyPr/>
          <a:lstStyle/>
          <a:p>
            <a:endParaRPr lang="en-AU" dirty="0"/>
          </a:p>
        </p:txBody>
      </p:sp>
    </p:spTree>
    <p:extLst>
      <p:ext uri="{BB962C8B-B14F-4D97-AF65-F5344CB8AC3E}">
        <p14:creationId xmlns:p14="http://schemas.microsoft.com/office/powerpoint/2010/main" val="1588329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US" dirty="0"/>
              <a:t>Riyad </a:t>
            </a:r>
            <a:br>
              <a:rPr lang="en-US" dirty="0"/>
            </a:br>
            <a:r>
              <a:rPr lang="en-US" dirty="0"/>
              <a:t>El-Choufani</a:t>
            </a: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869267" y="864108"/>
            <a:ext cx="7673375" cy="5120640"/>
          </a:xfrm>
        </p:spPr>
        <p:txBody>
          <a:bodyPr>
            <a:normAutofit/>
          </a:bodyPr>
          <a:lstStyle/>
          <a:p>
            <a:pPr marL="0" indent="0" algn="ctr">
              <a:buNone/>
            </a:pPr>
            <a:r>
              <a:rPr lang="en-AU" sz="4800" b="1" dirty="0">
                <a:latin typeface="Calibri Light" panose="020F0302020204030204" pitchFamily="34" charset="0"/>
                <a:cs typeface="Calibri Light" panose="020F0302020204030204" pitchFamily="34" charset="0"/>
              </a:rPr>
              <a:t>Appearing remotely </a:t>
            </a:r>
          </a:p>
          <a:p>
            <a:pPr marL="0" indent="0" algn="ctr">
              <a:buNone/>
            </a:pPr>
            <a:r>
              <a:rPr lang="en-AU" sz="3600" b="1" dirty="0">
                <a:solidFill>
                  <a:schemeClr val="accent1"/>
                </a:solidFill>
                <a:latin typeface="Calibri Light" panose="020F0302020204030204" pitchFamily="34" charset="0"/>
                <a:cs typeface="Calibri Light" panose="020F0302020204030204" pitchFamily="34" charset="0"/>
              </a:rPr>
              <a:t>some basic advocacy tips </a:t>
            </a:r>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560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869267" y="864108"/>
            <a:ext cx="7673375" cy="5120640"/>
          </a:xfrm>
        </p:spPr>
        <p:txBody>
          <a:bodyPr>
            <a:normAutofit/>
          </a:bodyPr>
          <a:lstStyle/>
          <a:p>
            <a:pPr marL="0" indent="0">
              <a:buNone/>
            </a:pPr>
            <a:r>
              <a:rPr lang="en-AU" sz="3200" b="1" dirty="0">
                <a:latin typeface="Calibri Light" panose="020F0302020204030204" pitchFamily="34" charset="0"/>
                <a:cs typeface="Calibri Light" panose="020F0302020204030204" pitchFamily="34" charset="0"/>
              </a:rPr>
              <a:t>The challenges</a:t>
            </a:r>
            <a:br>
              <a:rPr lang="en-AU" sz="2800" b="1" dirty="0">
                <a:latin typeface="Calibri Light" panose="020F0302020204030204" pitchFamily="34" charset="0"/>
                <a:cs typeface="Calibri Light" panose="020F0302020204030204" pitchFamily="34" charset="0"/>
              </a:rPr>
            </a:br>
            <a:endParaRPr lang="en-AU" sz="2800" b="1" dirty="0">
              <a:latin typeface="Calibri Light" panose="020F0302020204030204" pitchFamily="34" charset="0"/>
              <a:cs typeface="Calibri Light" panose="020F0302020204030204" pitchFamily="34" charset="0"/>
            </a:endParaRPr>
          </a:p>
          <a:p>
            <a:pPr marL="901700" lvl="0" indent="-457200">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 </a:t>
            </a:r>
            <a:r>
              <a:rPr lang="en-AU" dirty="0">
                <a:latin typeface="Calibri Light" panose="020F0302020204030204" pitchFamily="34" charset="0"/>
                <a:cs typeface="Calibri Light" panose="020F0302020204030204" pitchFamily="34" charset="0"/>
              </a:rPr>
              <a:t>The technology failing</a:t>
            </a:r>
          </a:p>
          <a:p>
            <a:pPr marL="901700" lvl="0" indent="-457200">
              <a:buFont typeface="Wingdings" panose="05000000000000000000" pitchFamily="2" charset="2"/>
              <a:buChar char="§"/>
            </a:pPr>
            <a:r>
              <a:rPr lang="en-AU" dirty="0">
                <a:latin typeface="Calibri Light" panose="020F0302020204030204" pitchFamily="34" charset="0"/>
                <a:cs typeface="Calibri Light" panose="020F0302020204030204" pitchFamily="34" charset="0"/>
              </a:rPr>
              <a:t> Engaging with the listener </a:t>
            </a:r>
          </a:p>
          <a:p>
            <a:pPr marL="901700" lvl="0" indent="-457200">
              <a:buFont typeface="Wingdings" panose="05000000000000000000" pitchFamily="2" charset="2"/>
              <a:buChar char="§"/>
            </a:pPr>
            <a:r>
              <a:rPr lang="en-AU" dirty="0">
                <a:latin typeface="Calibri Light" panose="020F0302020204030204" pitchFamily="34" charset="0"/>
                <a:cs typeface="Calibri Light" panose="020F0302020204030204" pitchFamily="34" charset="0"/>
              </a:rPr>
              <a:t> Using rhetorical techniques</a:t>
            </a:r>
          </a:p>
          <a:p>
            <a:pPr marL="901700" lvl="0" indent="-457200">
              <a:buFont typeface="Wingdings" panose="05000000000000000000" pitchFamily="2" charset="2"/>
              <a:buChar char="§"/>
            </a:pPr>
            <a:r>
              <a:rPr lang="en-AU" dirty="0">
                <a:latin typeface="Calibri Light" panose="020F0302020204030204" pitchFamily="34" charset="0"/>
                <a:cs typeface="Calibri Light" panose="020F0302020204030204" pitchFamily="34" charset="0"/>
              </a:rPr>
              <a:t> Tendering or referring to documents</a:t>
            </a:r>
          </a:p>
          <a:p>
            <a:pPr marL="901700" lvl="0" indent="-457200">
              <a:buFont typeface="Wingdings" panose="05000000000000000000" pitchFamily="2" charset="2"/>
              <a:buChar char="§"/>
            </a:pPr>
            <a:r>
              <a:rPr lang="en-AU" dirty="0">
                <a:latin typeface="Calibri Light" panose="020F0302020204030204" pitchFamily="34" charset="0"/>
                <a:cs typeface="Calibri Light" panose="020F0302020204030204" pitchFamily="34" charset="0"/>
              </a:rPr>
              <a:t> Capturing the emotion of a case</a:t>
            </a:r>
          </a:p>
          <a:p>
            <a:endParaRPr lang="en-AU" sz="2400" b="1"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237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2B80B-0602-4A24-9818-A2C2D1BB2895}"/>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AEAD3295-405D-484F-A05C-81198D6EBF8F}"/>
              </a:ext>
            </a:extLst>
          </p:cNvPr>
          <p:cNvSpPr>
            <a:spLocks noGrp="1"/>
          </p:cNvSpPr>
          <p:nvPr>
            <p:ph idx="1"/>
          </p:nvPr>
        </p:nvSpPr>
        <p:spPr/>
        <p:txBody>
          <a:bodyPr>
            <a:normAutofit/>
          </a:bodyPr>
          <a:lstStyle/>
          <a:p>
            <a:pPr marL="0" indent="0">
              <a:buNone/>
            </a:pPr>
            <a:r>
              <a:rPr lang="en-AU" sz="3200" b="1" dirty="0">
                <a:latin typeface="Calibri Light" panose="020F0302020204030204" pitchFamily="34" charset="0"/>
                <a:cs typeface="Calibri Light" panose="020F0302020204030204" pitchFamily="34" charset="0"/>
              </a:rPr>
              <a:t>DO’S &amp; DON’TS</a:t>
            </a:r>
          </a:p>
          <a:p>
            <a:pPr marL="0" indent="0">
              <a:buNone/>
            </a:pPr>
            <a:endParaRPr lang="en-AU" sz="2800" dirty="0">
              <a:latin typeface="Calibri Light" panose="020F0302020204030204" pitchFamily="34" charset="0"/>
              <a:cs typeface="Calibri Light" panose="020F0302020204030204" pitchFamily="34" charset="0"/>
            </a:endParaRPr>
          </a:p>
          <a:p>
            <a:pPr marL="622300" indent="-182563">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See written checklist – list of 13 Do’s and </a:t>
            </a:r>
            <a:r>
              <a:rPr lang="en-AU" sz="2400" dirty="0" err="1">
                <a:latin typeface="Calibri Light" panose="020F0302020204030204" pitchFamily="34" charset="0"/>
                <a:cs typeface="Calibri Light" panose="020F0302020204030204" pitchFamily="34" charset="0"/>
              </a:rPr>
              <a:t>Don’t’s</a:t>
            </a:r>
            <a:endParaRPr lang="en-AU" sz="2400" dirty="0">
              <a:latin typeface="Calibri Light" panose="020F0302020204030204" pitchFamily="34" charset="0"/>
              <a:cs typeface="Calibri Light" panose="020F0302020204030204" pitchFamily="34" charset="0"/>
            </a:endParaRPr>
          </a:p>
          <a:p>
            <a:pPr marL="439737" indent="0">
              <a:buNone/>
            </a:pPr>
            <a:endParaRPr lang="en-AU" sz="2400" dirty="0">
              <a:latin typeface="Calibri Light" panose="020F0302020204030204" pitchFamily="34" charset="0"/>
              <a:cs typeface="Calibri Light" panose="020F0302020204030204" pitchFamily="34" charset="0"/>
            </a:endParaRPr>
          </a:p>
          <a:p>
            <a:pPr marL="622300" indent="-182563">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Focus on 10 Do’s &amp; </a:t>
            </a:r>
            <a:r>
              <a:rPr lang="en-AU" sz="2400" dirty="0" err="1">
                <a:latin typeface="Calibri Light" panose="020F0302020204030204" pitchFamily="34" charset="0"/>
                <a:cs typeface="Calibri Light" panose="020F0302020204030204" pitchFamily="34" charset="0"/>
              </a:rPr>
              <a:t>Don’t’s</a:t>
            </a:r>
            <a:r>
              <a:rPr lang="en-AU" sz="2400" dirty="0">
                <a:latin typeface="Calibri Light" panose="020F0302020204030204" pitchFamily="34" charset="0"/>
                <a:cs typeface="Calibri Light" panose="020F0302020204030204" pitchFamily="34" charset="0"/>
              </a:rPr>
              <a:t> </a:t>
            </a:r>
          </a:p>
          <a:p>
            <a:endParaRPr lang="en-AU" sz="2800" dirty="0"/>
          </a:p>
        </p:txBody>
      </p:sp>
      <p:pic>
        <p:nvPicPr>
          <p:cNvPr id="4" name="Picture 2" descr="Colour Legal Aid logo">
            <a:extLst>
              <a:ext uri="{FF2B5EF4-FFF2-40B4-BE49-F238E27FC236}">
                <a16:creationId xmlns:a16="http://schemas.microsoft.com/office/drawing/2014/main" id="{7DC609C1-4B56-4CCE-BA1E-0635837811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402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buNone/>
            </a:pPr>
            <a:r>
              <a:rPr lang="en-AU" sz="3200" b="1" dirty="0">
                <a:latin typeface="Calibri Light" panose="020F0302020204030204" pitchFamily="34" charset="0"/>
                <a:cs typeface="Calibri Light" panose="020F0302020204030204" pitchFamily="34" charset="0"/>
              </a:rPr>
              <a:t>1. DO a written outline of your submissions</a:t>
            </a:r>
            <a:br>
              <a:rPr lang="en-AU" sz="3200" dirty="0">
                <a:latin typeface="Calibri Light" panose="020F0302020204030204" pitchFamily="34" charset="0"/>
                <a:cs typeface="Calibri Light" panose="020F0302020204030204" pitchFamily="34" charset="0"/>
              </a:rPr>
            </a:br>
            <a:endParaRPr lang="en-AU" sz="3200" dirty="0">
              <a:latin typeface="Calibri Light" panose="020F0302020204030204" pitchFamily="34" charset="0"/>
              <a:cs typeface="Calibri Light" panose="020F0302020204030204" pitchFamily="34" charset="0"/>
            </a:endParaRPr>
          </a:p>
          <a:p>
            <a:pPr marL="812800" indent="-279400">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Length </a:t>
            </a:r>
          </a:p>
          <a:p>
            <a:pPr marL="812800" indent="-279400">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Structure</a:t>
            </a:r>
          </a:p>
          <a:p>
            <a:pPr marL="812800" indent="-279400">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Style </a:t>
            </a:r>
          </a:p>
          <a:p>
            <a:pPr marL="812800" indent="-279400">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Reference to law and the material</a:t>
            </a:r>
          </a:p>
          <a:p>
            <a:pPr marL="812800" indent="-279400">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Apply the “because” test </a:t>
            </a:r>
          </a:p>
          <a:p>
            <a:endParaRPr lang="en-AU" sz="24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03D897BC-D3AE-40DC-9FFD-603E33CC93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922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a:xfrm>
            <a:off x="3695699" y="864108"/>
            <a:ext cx="7860197" cy="5120640"/>
          </a:xfrm>
        </p:spPr>
        <p:txBody>
          <a:bodyPr>
            <a:normAutofit/>
          </a:bodyPr>
          <a:lstStyle/>
          <a:p>
            <a:pPr marL="450850" indent="-450850">
              <a:buNone/>
            </a:pPr>
            <a:r>
              <a:rPr lang="en-AU" sz="2800" b="1" dirty="0">
                <a:latin typeface="Calibri Light" panose="020F0302020204030204" pitchFamily="34" charset="0"/>
                <a:cs typeface="Calibri Light" panose="020F0302020204030204" pitchFamily="34" charset="0"/>
              </a:rPr>
              <a:t>2.  DO supplement written submissions with oral submissions</a:t>
            </a:r>
            <a:br>
              <a:rPr lang="en-AU" sz="2800" b="1" dirty="0">
                <a:latin typeface="Calibri Light" panose="020F0302020204030204" pitchFamily="34" charset="0"/>
                <a:cs typeface="Calibri Light" panose="020F0302020204030204" pitchFamily="34" charset="0"/>
              </a:rPr>
            </a:br>
            <a:endParaRPr lang="en-AU" sz="2400" dirty="0">
              <a:latin typeface="Calibri Light" panose="020F0302020204030204" pitchFamily="34" charset="0"/>
              <a:cs typeface="Calibri Light" panose="020F0302020204030204" pitchFamily="34" charset="0"/>
            </a:endParaRPr>
          </a:p>
          <a:p>
            <a:pPr marL="901700" indent="-368300">
              <a:lnSpc>
                <a:spcPct val="150000"/>
              </a:lnSpc>
              <a:spcAft>
                <a:spcPts val="600"/>
              </a:spcAft>
              <a:buFont typeface="Arial" panose="020B0604020202020204" pitchFamily="34" charset="0"/>
              <a:buChar char="•"/>
            </a:pPr>
            <a:r>
              <a:rPr lang="en-AU" dirty="0">
                <a:latin typeface="Calibri Light" panose="020F0302020204030204" pitchFamily="34" charset="0"/>
                <a:ea typeface="Calibri" panose="020F0502020204030204" pitchFamily="34" charset="0"/>
                <a:cs typeface="Calibri Light" panose="020F0302020204030204" pitchFamily="34" charset="0"/>
              </a:rPr>
              <a:t>Always turn up (remotely or physically)</a:t>
            </a:r>
          </a:p>
          <a:p>
            <a:pPr marL="901700" indent="-368300">
              <a:lnSpc>
                <a:spcPct val="150000"/>
              </a:lnSpc>
              <a:spcAft>
                <a:spcPts val="600"/>
              </a:spcAft>
              <a:buFont typeface="Arial" panose="020B0604020202020204" pitchFamily="34" charset="0"/>
              <a:buChar char="•"/>
            </a:pPr>
            <a:r>
              <a:rPr lang="en-AU" dirty="0">
                <a:latin typeface="Calibri Light" panose="020F0302020204030204" pitchFamily="34" charset="0"/>
                <a:ea typeface="Calibri" panose="020F0502020204030204" pitchFamily="34" charset="0"/>
                <a:cs typeface="Calibri Light" panose="020F0302020204030204" pitchFamily="34" charset="0"/>
              </a:rPr>
              <a:t>Refer to the written submissions but don’t repeat them</a:t>
            </a:r>
          </a:p>
          <a:p>
            <a:pPr marL="901700" indent="-368300">
              <a:lnSpc>
                <a:spcPct val="150000"/>
              </a:lnSpc>
              <a:spcAft>
                <a:spcPts val="600"/>
              </a:spcAft>
              <a:buFont typeface="Arial" panose="020B0604020202020204" pitchFamily="34" charset="0"/>
              <a:buChar char="•"/>
            </a:pPr>
            <a:r>
              <a:rPr lang="en-AU" dirty="0">
                <a:latin typeface="Calibri Light" panose="020F0302020204030204" pitchFamily="34" charset="0"/>
                <a:ea typeface="Calibri" panose="020F0502020204030204" pitchFamily="34" charset="0"/>
                <a:cs typeface="Calibri Light" panose="020F0302020204030204" pitchFamily="34" charset="0"/>
              </a:rPr>
              <a:t>Focus on the most important parts of the case </a:t>
            </a:r>
          </a:p>
          <a:p>
            <a:pPr marL="901700" indent="-368300">
              <a:lnSpc>
                <a:spcPct val="150000"/>
              </a:lnSpc>
              <a:spcAft>
                <a:spcPts val="600"/>
              </a:spcAft>
              <a:buFont typeface="Arial" panose="020B0604020202020204" pitchFamily="34" charset="0"/>
              <a:buChar char="•"/>
            </a:pPr>
            <a:r>
              <a:rPr lang="en-AU" dirty="0">
                <a:latin typeface="Calibri Light" panose="020F0302020204030204" pitchFamily="34" charset="0"/>
                <a:ea typeface="Calibri" panose="020F0502020204030204" pitchFamily="34" charset="0"/>
                <a:cs typeface="Calibri Light" panose="020F0302020204030204" pitchFamily="34" charset="0"/>
              </a:rPr>
              <a:t>Encourage a discussion</a:t>
            </a:r>
          </a:p>
          <a:p>
            <a:endParaRPr lang="en-AU" sz="2400" dirty="0"/>
          </a:p>
        </p:txBody>
      </p:sp>
      <p:pic>
        <p:nvPicPr>
          <p:cNvPr id="4" name="Picture 2" descr="Colour Legal Aid logo">
            <a:extLst>
              <a:ext uri="{FF2B5EF4-FFF2-40B4-BE49-F238E27FC236}">
                <a16:creationId xmlns:a16="http://schemas.microsoft.com/office/drawing/2014/main" id="{8C34813A-D632-4A2B-96A6-0A16092688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290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buNone/>
            </a:pPr>
            <a:r>
              <a:rPr lang="en-AU" sz="3200" b="1" dirty="0">
                <a:latin typeface="Calibri Light" panose="020F0302020204030204" pitchFamily="34" charset="0"/>
                <a:cs typeface="Calibri Light" panose="020F0302020204030204" pitchFamily="34" charset="0"/>
              </a:rPr>
              <a:t>3. </a:t>
            </a:r>
            <a:r>
              <a:rPr lang="en-US" sz="3200" b="1" dirty="0">
                <a:latin typeface="Calibri Light" panose="020F0302020204030204" pitchFamily="34" charset="0"/>
                <a:cs typeface="Calibri Light" panose="020F0302020204030204" pitchFamily="34" charset="0"/>
              </a:rPr>
              <a:t>DO watch the screen </a:t>
            </a:r>
          </a:p>
          <a:p>
            <a:pPr marL="0" indent="0">
              <a:buNone/>
            </a:pPr>
            <a:endParaRPr lang="en-US" sz="2400" dirty="0">
              <a:latin typeface="Calibri Light" panose="020F0302020204030204" pitchFamily="34" charset="0"/>
              <a:cs typeface="Calibri Light" panose="020F0302020204030204" pitchFamily="34" charset="0"/>
            </a:endParaRPr>
          </a:p>
          <a:p>
            <a:pPr marL="812800" indent="-182563">
              <a:buFont typeface="Wingdings" panose="05000000000000000000" pitchFamily="2" charset="2"/>
              <a:buChar char="§"/>
              <a:tabLst>
                <a:tab pos="1168400" algn="l"/>
              </a:tabLst>
            </a:pPr>
            <a:r>
              <a:rPr lang="en-AU" dirty="0">
                <a:latin typeface="Calibri Light" panose="020F0302020204030204" pitchFamily="34" charset="0"/>
                <a:cs typeface="Calibri Light" panose="020F0302020204030204" pitchFamily="34" charset="0"/>
              </a:rPr>
              <a:t>Problems establishing eye contact</a:t>
            </a:r>
          </a:p>
          <a:p>
            <a:pPr marL="812800" indent="-182563">
              <a:buFont typeface="Wingdings" panose="05000000000000000000" pitchFamily="2" charset="2"/>
              <a:buChar char="§"/>
              <a:tabLst>
                <a:tab pos="1168400" algn="l"/>
              </a:tabLst>
            </a:pPr>
            <a:endParaRPr lang="en-AU" dirty="0">
              <a:latin typeface="Calibri Light" panose="020F0302020204030204" pitchFamily="34" charset="0"/>
              <a:cs typeface="Calibri Light" panose="020F0302020204030204" pitchFamily="34" charset="0"/>
            </a:endParaRPr>
          </a:p>
          <a:p>
            <a:pPr marL="812800" indent="-182563">
              <a:buFont typeface="Wingdings" panose="05000000000000000000" pitchFamily="2" charset="2"/>
              <a:buChar char="§"/>
              <a:tabLst>
                <a:tab pos="1168400" algn="l"/>
              </a:tabLst>
            </a:pPr>
            <a:r>
              <a:rPr lang="en-AU" dirty="0">
                <a:latin typeface="Calibri Light" panose="020F0302020204030204" pitchFamily="34" charset="0"/>
                <a:cs typeface="Calibri Light" panose="020F0302020204030204" pitchFamily="34" charset="0"/>
              </a:rPr>
              <a:t>Don’t read notes</a:t>
            </a:r>
          </a:p>
          <a:p>
            <a:pPr marL="0" indent="0">
              <a:buNone/>
            </a:pPr>
            <a:r>
              <a:rPr lang="en-AU" sz="2400" dirty="0">
                <a:latin typeface="Calibri Light" panose="020F0302020204030204" pitchFamily="34" charset="0"/>
                <a:cs typeface="Calibri Light" panose="020F0302020204030204" pitchFamily="34" charset="0"/>
              </a:rPr>
              <a:t> </a:t>
            </a:r>
          </a:p>
          <a:p>
            <a:endParaRPr lang="en-AU" sz="24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0A33ACA6-F197-4CDB-B1EB-21ECA773A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573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buNone/>
            </a:pPr>
            <a:r>
              <a:rPr lang="en-AU" sz="2400" dirty="0">
                <a:latin typeface="Calibri Light" panose="020F0302020204030204" pitchFamily="34" charset="0"/>
                <a:cs typeface="Calibri Light" panose="020F0302020204030204" pitchFamily="34" charset="0"/>
              </a:rPr>
              <a:t> </a:t>
            </a:r>
          </a:p>
          <a:p>
            <a:pPr marL="0" indent="0">
              <a:buNone/>
            </a:pPr>
            <a:r>
              <a:rPr lang="en-US" sz="3200" b="1" dirty="0">
                <a:latin typeface="Calibri Light" panose="020F0302020204030204" pitchFamily="34" charset="0"/>
                <a:cs typeface="Calibri Light" panose="020F0302020204030204" pitchFamily="34" charset="0"/>
              </a:rPr>
              <a:t>4. DO speak with the listener in mind</a:t>
            </a:r>
          </a:p>
          <a:p>
            <a:pPr marL="0" indent="0">
              <a:buNone/>
            </a:pPr>
            <a:endParaRPr lang="en-US" sz="2400" dirty="0">
              <a:latin typeface="Calibri Light" panose="020F0302020204030204" pitchFamily="34" charset="0"/>
              <a:cs typeface="Calibri Light" panose="020F0302020204030204" pitchFamily="34" charset="0"/>
            </a:endParaRPr>
          </a:p>
          <a:p>
            <a:pPr marL="1524000" indent="-711200">
              <a:buFont typeface="Wingdings" panose="05000000000000000000" pitchFamily="2" charset="2"/>
              <a:buChar char="§"/>
            </a:pPr>
            <a:r>
              <a:rPr lang="en-US" sz="2400" dirty="0">
                <a:latin typeface="Calibri Light" panose="020F0302020204030204" pitchFamily="34" charset="0"/>
                <a:cs typeface="Calibri Light" panose="020F0302020204030204" pitchFamily="34" charset="0"/>
              </a:rPr>
              <a:t>Speak slowly </a:t>
            </a:r>
          </a:p>
          <a:p>
            <a:pPr marL="1524000" indent="-711200">
              <a:buFont typeface="Wingdings" panose="05000000000000000000" pitchFamily="2" charset="2"/>
              <a:buChar char="§"/>
            </a:pPr>
            <a:r>
              <a:rPr lang="en-US" sz="2400" dirty="0">
                <a:latin typeface="Calibri Light" panose="020F0302020204030204" pitchFamily="34" charset="0"/>
                <a:cs typeface="Calibri Light" panose="020F0302020204030204" pitchFamily="34" charset="0"/>
              </a:rPr>
              <a:t>Be concise </a:t>
            </a:r>
          </a:p>
          <a:p>
            <a:pPr marL="1524000" indent="-711200">
              <a:buFont typeface="Wingdings" panose="05000000000000000000" pitchFamily="2" charset="2"/>
              <a:buChar char="§"/>
            </a:pPr>
            <a:r>
              <a:rPr lang="en-US" sz="2400" dirty="0">
                <a:latin typeface="Calibri Light" panose="020F0302020204030204" pitchFamily="34" charset="0"/>
                <a:cs typeface="Calibri Light" panose="020F0302020204030204" pitchFamily="34" charset="0"/>
              </a:rPr>
              <a:t>Use simple language</a:t>
            </a:r>
          </a:p>
          <a:p>
            <a:pPr marL="1524000" indent="-711200">
              <a:buFont typeface="Wingdings" panose="05000000000000000000" pitchFamily="2" charset="2"/>
              <a:buChar char="§"/>
            </a:pPr>
            <a:r>
              <a:rPr lang="en-US" sz="2400" dirty="0">
                <a:latin typeface="Calibri Light" panose="020F0302020204030204" pitchFamily="34" charset="0"/>
                <a:cs typeface="Calibri Light" panose="020F0302020204030204" pitchFamily="34" charset="0"/>
              </a:rPr>
              <a:t>Be interesting </a:t>
            </a:r>
            <a:endParaRPr lang="en-AU" sz="2400" dirty="0">
              <a:latin typeface="Calibri Light" panose="020F0302020204030204" pitchFamily="34" charset="0"/>
              <a:cs typeface="Calibri Light" panose="020F0302020204030204" pitchFamily="34" charset="0"/>
            </a:endParaRPr>
          </a:p>
          <a:p>
            <a:endParaRPr lang="en-AU" sz="24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4A3ACF50-3BD4-4A66-9DC2-6A7D374C15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817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buNone/>
            </a:pPr>
            <a:r>
              <a:rPr lang="en-AU" sz="2400" dirty="0">
                <a:latin typeface="Calibri Light" panose="020F0302020204030204" pitchFamily="34" charset="0"/>
                <a:cs typeface="Calibri Light" panose="020F0302020204030204" pitchFamily="34" charset="0"/>
              </a:rPr>
              <a:t> </a:t>
            </a:r>
          </a:p>
          <a:p>
            <a:pPr marL="0" indent="0">
              <a:buNone/>
            </a:pPr>
            <a:r>
              <a:rPr lang="en-AU" sz="3200" b="1" dirty="0">
                <a:latin typeface="Calibri Light" panose="020F0302020204030204" pitchFamily="34" charset="0"/>
                <a:cs typeface="Calibri Light" panose="020F0302020204030204" pitchFamily="34" charset="0"/>
              </a:rPr>
              <a:t>5. DO interact with the listener</a:t>
            </a:r>
          </a:p>
          <a:p>
            <a:pPr marL="0" indent="0">
              <a:buNone/>
            </a:pPr>
            <a:endParaRPr lang="en-AU" sz="2400" dirty="0">
              <a:latin typeface="Calibri Light" panose="020F0302020204030204" pitchFamily="34" charset="0"/>
              <a:cs typeface="Calibri Light" panose="020F0302020204030204" pitchFamily="34" charset="0"/>
            </a:endParaRPr>
          </a:p>
          <a:p>
            <a:pPr marL="1168400" indent="-355600" defTabSz="1168400">
              <a:buFont typeface="Wingdings" panose="05000000000000000000" pitchFamily="2" charset="2"/>
              <a:buChar char="§"/>
              <a:tabLst>
                <a:tab pos="812800" algn="l"/>
              </a:tabLst>
            </a:pPr>
            <a:r>
              <a:rPr lang="en-AU" sz="2400" dirty="0">
                <a:latin typeface="Calibri Light" panose="020F0302020204030204" pitchFamily="34" charset="0"/>
                <a:cs typeface="Calibri Light" panose="020F0302020204030204" pitchFamily="34" charset="0"/>
              </a:rPr>
              <a:t>Conversational style</a:t>
            </a:r>
          </a:p>
          <a:p>
            <a:pPr marL="1168400" indent="-355600" defTabSz="1168400">
              <a:buFont typeface="Wingdings" panose="05000000000000000000" pitchFamily="2" charset="2"/>
              <a:buChar char="§"/>
              <a:tabLst>
                <a:tab pos="812800" algn="l"/>
              </a:tabLst>
            </a:pPr>
            <a:r>
              <a:rPr lang="en-AU" sz="2400" dirty="0">
                <a:latin typeface="Calibri Light" panose="020F0302020204030204" pitchFamily="34" charset="0"/>
                <a:cs typeface="Calibri Light" panose="020F0302020204030204" pitchFamily="34" charset="0"/>
              </a:rPr>
              <a:t>Ask the occasional question </a:t>
            </a:r>
          </a:p>
          <a:p>
            <a:pPr marL="1168400" indent="-355600" defTabSz="1168400">
              <a:buFont typeface="Wingdings" panose="05000000000000000000" pitchFamily="2" charset="2"/>
              <a:buChar char="§"/>
              <a:tabLst>
                <a:tab pos="812800" algn="l"/>
              </a:tabLst>
            </a:pPr>
            <a:r>
              <a:rPr lang="en-AU" sz="2400" dirty="0">
                <a:latin typeface="Calibri Light" panose="020F0302020204030204" pitchFamily="34" charset="0"/>
                <a:cs typeface="Calibri Light" panose="020F0302020204030204" pitchFamily="34" charset="0"/>
              </a:rPr>
              <a:t>Pauses</a:t>
            </a:r>
          </a:p>
          <a:p>
            <a:endParaRPr lang="en-AU" sz="24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7C1E3546-EBF3-4AD6-9CD5-B6667E7790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86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p:txBody>
          <a:bodyPr/>
          <a:lstStyle/>
          <a:p>
            <a:pPr marL="0" lvl="0" indent="0">
              <a:spcAft>
                <a:spcPts val="0"/>
              </a:spcAft>
              <a:buNone/>
            </a:pPr>
            <a:r>
              <a:rPr lang="en-AU" sz="2400" b="1" dirty="0">
                <a:latin typeface="Calibri Light" panose="020F0302020204030204" pitchFamily="34" charset="0"/>
                <a:ea typeface="Calibri" panose="020F0502020204030204" pitchFamily="34" charset="0"/>
                <a:cs typeface="Calibri Light" panose="020F0302020204030204" pitchFamily="34" charset="0"/>
              </a:rPr>
              <a:t>The purpose of this presentation:</a:t>
            </a:r>
          </a:p>
          <a:p>
            <a:pPr marL="0" lvl="0" indent="0">
              <a:spcAft>
                <a:spcPts val="0"/>
              </a:spcAft>
              <a:buNone/>
            </a:pPr>
            <a:endParaRPr lang="en-AU" sz="2400" dirty="0">
              <a:latin typeface="Calibri Light" panose="020F0302020204030204" pitchFamily="34" charset="0"/>
              <a:ea typeface="Calibri" panose="020F0502020204030204" pitchFamily="34" charset="0"/>
              <a:cs typeface="Calibri Light" panose="020F0302020204030204" pitchFamily="34" charset="0"/>
            </a:endParaRPr>
          </a:p>
          <a:p>
            <a:pPr marL="502920" lvl="1" indent="0">
              <a:spcAft>
                <a:spcPts val="0"/>
              </a:spcAft>
              <a:buNone/>
            </a:pPr>
            <a:r>
              <a:rPr lang="en-AU" sz="2200" dirty="0">
                <a:latin typeface="Calibri Light" panose="020F0302020204030204" pitchFamily="34" charset="0"/>
                <a:ea typeface="Calibri" panose="020F0502020204030204" pitchFamily="34" charset="0"/>
                <a:cs typeface="Calibri Light" panose="020F0302020204030204" pitchFamily="34" charset="0"/>
              </a:rPr>
              <a:t>To provide practitioners with some practical advice about the conduct of criminal practice during the COVID-19 pandemic and beyond.  </a:t>
            </a:r>
          </a:p>
          <a:p>
            <a:pPr marL="0" indent="0">
              <a:buNone/>
            </a:pPr>
            <a:endParaRPr lang="en-AU"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302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buNone/>
            </a:pPr>
            <a:r>
              <a:rPr lang="en-AU" sz="2400" dirty="0">
                <a:latin typeface="Calibri Light" panose="020F0302020204030204" pitchFamily="34" charset="0"/>
                <a:cs typeface="Calibri Light" panose="020F0302020204030204" pitchFamily="34" charset="0"/>
              </a:rPr>
              <a:t> </a:t>
            </a:r>
          </a:p>
          <a:p>
            <a:pPr marL="0" indent="0">
              <a:buNone/>
            </a:pPr>
            <a:r>
              <a:rPr lang="en-AU" sz="3200" b="1" dirty="0">
                <a:latin typeface="Calibri Light" panose="020F0302020204030204" pitchFamily="34" charset="0"/>
                <a:cs typeface="Calibri Light" panose="020F0302020204030204" pitchFamily="34" charset="0"/>
              </a:rPr>
              <a:t>6. DON’T carry on </a:t>
            </a:r>
          </a:p>
          <a:p>
            <a:pPr marL="0" indent="0">
              <a:buNone/>
            </a:pPr>
            <a:endParaRPr lang="en-AU" sz="2400" dirty="0">
              <a:latin typeface="Calibri Light" panose="020F0302020204030204" pitchFamily="34" charset="0"/>
              <a:cs typeface="Calibri Light" panose="020F0302020204030204" pitchFamily="34" charset="0"/>
            </a:endParaRPr>
          </a:p>
          <a:p>
            <a:pPr marL="901700" indent="-182563">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 Everyone can see you</a:t>
            </a:r>
          </a:p>
          <a:p>
            <a:pPr marL="901700" indent="-182563">
              <a:buNone/>
            </a:pPr>
            <a:endParaRPr lang="en-AU" sz="2400" dirty="0">
              <a:latin typeface="Calibri Light" panose="020F0302020204030204" pitchFamily="34" charset="0"/>
              <a:cs typeface="Calibri Light" panose="020F0302020204030204" pitchFamily="34" charset="0"/>
            </a:endParaRPr>
          </a:p>
          <a:p>
            <a:pPr marL="901700" indent="-182563">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You will look like a goose </a:t>
            </a:r>
          </a:p>
          <a:p>
            <a:pPr marL="901700" indent="-182563">
              <a:buFont typeface="Wingdings" panose="05000000000000000000" pitchFamily="2" charset="2"/>
              <a:buChar char="§"/>
            </a:pPr>
            <a:endParaRPr lang="en-AU" sz="2400" dirty="0">
              <a:latin typeface="Calibri Light" panose="020F0302020204030204" pitchFamily="34" charset="0"/>
              <a:cs typeface="Calibri Light" panose="020F0302020204030204" pitchFamily="34" charset="0"/>
            </a:endParaRPr>
          </a:p>
          <a:p>
            <a:pPr marL="901700" indent="-182563">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It is not persuasive </a:t>
            </a:r>
          </a:p>
          <a:p>
            <a:endParaRPr lang="en-AU" sz="24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346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buNone/>
            </a:pPr>
            <a:r>
              <a:rPr lang="en-AU" sz="2400" dirty="0">
                <a:latin typeface="Calibri Light" panose="020F0302020204030204" pitchFamily="34" charset="0"/>
                <a:cs typeface="Calibri Light" panose="020F0302020204030204" pitchFamily="34" charset="0"/>
              </a:rPr>
              <a:t> </a:t>
            </a:r>
          </a:p>
          <a:p>
            <a:pPr marL="0" indent="0">
              <a:buNone/>
            </a:pPr>
            <a:r>
              <a:rPr lang="en-AU" sz="3200" b="1" dirty="0">
                <a:latin typeface="Calibri Light" panose="020F0302020204030204" pitchFamily="34" charset="0"/>
                <a:cs typeface="Calibri Light" panose="020F0302020204030204" pitchFamily="34" charset="0"/>
              </a:rPr>
              <a:t>7. DO refer to the tender bundle</a:t>
            </a:r>
          </a:p>
          <a:p>
            <a:pPr marL="0" indent="0">
              <a:buNone/>
            </a:pPr>
            <a:endParaRPr lang="en-AU" sz="2400" dirty="0">
              <a:latin typeface="Calibri Light" panose="020F0302020204030204" pitchFamily="34" charset="0"/>
              <a:cs typeface="Calibri Light" panose="020F0302020204030204" pitchFamily="34" charset="0"/>
            </a:endParaRPr>
          </a:p>
          <a:p>
            <a:pPr marL="812800" indent="-368300">
              <a:buFont typeface="Wingdings" panose="05000000000000000000" pitchFamily="2" charset="2"/>
              <a:buChar char="§"/>
            </a:pPr>
            <a:r>
              <a:rPr lang="en-US" sz="2400" dirty="0">
                <a:latin typeface="Calibri Light" panose="020F0302020204030204" pitchFamily="34" charset="0"/>
                <a:cs typeface="Calibri Light" panose="020F0302020204030204" pitchFamily="34" charset="0"/>
              </a:rPr>
              <a:t>See Daniel Pace presentation</a:t>
            </a:r>
          </a:p>
          <a:p>
            <a:pPr marL="444500" indent="0">
              <a:buNone/>
            </a:pPr>
            <a:endParaRPr lang="en-US" sz="2400" dirty="0">
              <a:latin typeface="Calibri Light" panose="020F0302020204030204" pitchFamily="34" charset="0"/>
              <a:cs typeface="Calibri Light" panose="020F0302020204030204" pitchFamily="34" charset="0"/>
            </a:endParaRPr>
          </a:p>
          <a:p>
            <a:pPr marL="812800" indent="-368300">
              <a:buFont typeface="Wingdings" panose="05000000000000000000" pitchFamily="2" charset="2"/>
              <a:buChar char="§"/>
            </a:pPr>
            <a:r>
              <a:rPr lang="en-US" sz="2400" dirty="0">
                <a:latin typeface="Calibri Light" panose="020F0302020204030204" pitchFamily="34" charset="0"/>
                <a:cs typeface="Calibri Light" panose="020F0302020204030204" pitchFamily="34" charset="0"/>
              </a:rPr>
              <a:t>One additional point - formally identify and tender documents sent electronically</a:t>
            </a:r>
          </a:p>
          <a:p>
            <a:pPr marL="812800" indent="-368300">
              <a:buNone/>
            </a:pPr>
            <a:r>
              <a:rPr lang="en-US" sz="2400" dirty="0">
                <a:latin typeface="Calibri Light" panose="020F0302020204030204" pitchFamily="34" charset="0"/>
                <a:cs typeface="Calibri Light" panose="020F0302020204030204" pitchFamily="34" charset="0"/>
              </a:rPr>
              <a:t> </a:t>
            </a:r>
          </a:p>
          <a:p>
            <a:endParaRPr lang="en-AU" sz="24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5302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buNone/>
            </a:pPr>
            <a:r>
              <a:rPr lang="en-AU" sz="2400" dirty="0">
                <a:latin typeface="Calibri Light" panose="020F0302020204030204" pitchFamily="34" charset="0"/>
                <a:cs typeface="Calibri Light" panose="020F0302020204030204" pitchFamily="34" charset="0"/>
              </a:rPr>
              <a:t> </a:t>
            </a:r>
          </a:p>
          <a:p>
            <a:pPr marL="0" indent="0">
              <a:buNone/>
            </a:pPr>
            <a:r>
              <a:rPr lang="en-AU" sz="3200" b="1" dirty="0">
                <a:latin typeface="Calibri Light" panose="020F0302020204030204" pitchFamily="34" charset="0"/>
                <a:cs typeface="Calibri Light" panose="020F0302020204030204" pitchFamily="34" charset="0"/>
              </a:rPr>
              <a:t>8. DO talk to your opponent before court</a:t>
            </a:r>
          </a:p>
          <a:p>
            <a:pPr marL="0" indent="0">
              <a:buNone/>
            </a:pPr>
            <a:endParaRPr lang="en-AU" sz="2400" dirty="0">
              <a:latin typeface="Calibri Light" panose="020F0302020204030204" pitchFamily="34" charset="0"/>
              <a:cs typeface="Calibri Light" panose="020F0302020204030204" pitchFamily="34" charset="0"/>
            </a:endParaRPr>
          </a:p>
          <a:p>
            <a:pPr marL="901700" indent="-457200">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Pre-pandemic – think about benefits speaking to prosecutor</a:t>
            </a:r>
          </a:p>
          <a:p>
            <a:pPr marL="901700" indent="-457200">
              <a:buNone/>
            </a:pPr>
            <a:endParaRPr lang="en-AU" sz="2400" dirty="0">
              <a:latin typeface="Calibri Light" panose="020F0302020204030204" pitchFamily="34" charset="0"/>
              <a:cs typeface="Calibri Light" panose="020F0302020204030204" pitchFamily="34" charset="0"/>
            </a:endParaRPr>
          </a:p>
          <a:p>
            <a:pPr marL="901700" indent="-457200">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 Call the prosecutor</a:t>
            </a:r>
          </a:p>
          <a:p>
            <a:pPr marL="901700" indent="-457200">
              <a:buFont typeface="Wingdings" panose="05000000000000000000" pitchFamily="2" charset="2"/>
              <a:buChar char="§"/>
            </a:pPr>
            <a:endParaRPr lang="en-AU" sz="2400" dirty="0">
              <a:latin typeface="Calibri Light" panose="020F0302020204030204" pitchFamily="34" charset="0"/>
              <a:cs typeface="Calibri Light" panose="020F0302020204030204" pitchFamily="34" charset="0"/>
            </a:endParaRPr>
          </a:p>
          <a:p>
            <a:pPr marL="901700" indent="-457200">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Confirm it in writing </a:t>
            </a:r>
          </a:p>
          <a:p>
            <a:endParaRPr lang="en-AU" sz="24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8047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lnSpcReduction="10000"/>
          </a:bodyPr>
          <a:lstStyle/>
          <a:p>
            <a:pPr marL="0" indent="0">
              <a:buNone/>
            </a:pPr>
            <a:endParaRPr lang="en-AU" sz="3200" b="1" dirty="0">
              <a:latin typeface="Calibri Light" panose="020F0302020204030204" pitchFamily="34" charset="0"/>
              <a:cs typeface="Calibri Light" panose="020F0302020204030204" pitchFamily="34" charset="0"/>
            </a:endParaRPr>
          </a:p>
          <a:p>
            <a:pPr marL="0" indent="0">
              <a:buNone/>
            </a:pPr>
            <a:endParaRPr lang="en-AU" sz="3200" b="1" dirty="0">
              <a:latin typeface="Calibri Light" panose="020F0302020204030204" pitchFamily="34" charset="0"/>
              <a:cs typeface="Calibri Light" panose="020F0302020204030204" pitchFamily="34" charset="0"/>
            </a:endParaRPr>
          </a:p>
          <a:p>
            <a:pPr marL="0" indent="0">
              <a:buNone/>
            </a:pPr>
            <a:r>
              <a:rPr lang="en-AU" sz="3200" b="1" dirty="0">
                <a:latin typeface="Calibri Light" panose="020F0302020204030204" pitchFamily="34" charset="0"/>
                <a:cs typeface="Calibri Light" panose="020F0302020204030204" pitchFamily="34" charset="0"/>
              </a:rPr>
              <a:t>9. DO prepare with performance in mind</a:t>
            </a:r>
          </a:p>
          <a:p>
            <a:pPr marL="0" indent="0">
              <a:buNone/>
            </a:pPr>
            <a:endParaRPr lang="en-AU" sz="2400" dirty="0">
              <a:latin typeface="Calibri Light" panose="020F0302020204030204" pitchFamily="34" charset="0"/>
              <a:cs typeface="Calibri Light" panose="020F0302020204030204" pitchFamily="34" charset="0"/>
            </a:endParaRPr>
          </a:p>
          <a:p>
            <a:r>
              <a:rPr lang="en-AU" sz="2400" dirty="0">
                <a:latin typeface="Calibri Light" panose="020F0302020204030204" pitchFamily="34" charset="0"/>
                <a:cs typeface="Calibri Light" panose="020F0302020204030204" pitchFamily="34" charset="0"/>
              </a:rPr>
              <a:t>More preparation may be required appearing remotely </a:t>
            </a:r>
          </a:p>
          <a:p>
            <a:pPr marL="901700" indent="-182563"/>
            <a:endParaRPr lang="en-AU" sz="2400" dirty="0">
              <a:latin typeface="Calibri Light" panose="020F0302020204030204" pitchFamily="34" charset="0"/>
              <a:cs typeface="Calibri Light" panose="020F0302020204030204" pitchFamily="34" charset="0"/>
            </a:endParaRPr>
          </a:p>
          <a:p>
            <a:pPr marL="901700" lvl="1" indent="-182563"/>
            <a:r>
              <a:rPr lang="en-AU" sz="2000" dirty="0">
                <a:latin typeface="Calibri Light" panose="020F0302020204030204" pitchFamily="34" charset="0"/>
                <a:cs typeface="Calibri Light" panose="020F0302020204030204" pitchFamily="34" charset="0"/>
              </a:rPr>
              <a:t>Preparation of written submissions</a:t>
            </a:r>
          </a:p>
          <a:p>
            <a:pPr marL="901700" lvl="1" indent="-182563"/>
            <a:endParaRPr lang="en-AU" sz="2000" dirty="0">
              <a:latin typeface="Calibri Light" panose="020F0302020204030204" pitchFamily="34" charset="0"/>
              <a:cs typeface="Calibri Light" panose="020F0302020204030204" pitchFamily="34" charset="0"/>
            </a:endParaRPr>
          </a:p>
          <a:p>
            <a:pPr marL="901700" lvl="1" indent="-182563"/>
            <a:r>
              <a:rPr lang="en-AU" sz="2000" dirty="0">
                <a:latin typeface="Calibri Light" panose="020F0302020204030204" pitchFamily="34" charset="0"/>
                <a:cs typeface="Calibri Light" panose="020F0302020204030204" pitchFamily="34" charset="0"/>
              </a:rPr>
              <a:t>Preparation of tender bundle</a:t>
            </a:r>
          </a:p>
          <a:p>
            <a:pPr marL="901700" lvl="1" indent="-182563"/>
            <a:endParaRPr lang="en-AU" sz="2000" dirty="0">
              <a:latin typeface="Calibri Light" panose="020F0302020204030204" pitchFamily="34" charset="0"/>
              <a:cs typeface="Calibri Light" panose="020F0302020204030204" pitchFamily="34" charset="0"/>
            </a:endParaRPr>
          </a:p>
          <a:p>
            <a:pPr marL="901700" lvl="1" indent="-182563"/>
            <a:r>
              <a:rPr lang="en-AU" sz="2000" dirty="0">
                <a:latin typeface="Calibri Light" panose="020F0302020204030204" pitchFamily="34" charset="0"/>
                <a:cs typeface="Calibri Light" panose="020F0302020204030204" pitchFamily="34" charset="0"/>
              </a:rPr>
              <a:t>Concise oral submissions means MORE prep</a:t>
            </a:r>
          </a:p>
          <a:p>
            <a:pPr marL="0" indent="0">
              <a:buNone/>
            </a:pPr>
            <a:r>
              <a:rPr lang="en-AU" sz="2400" dirty="0">
                <a:latin typeface="Calibri Light" panose="020F0302020204030204" pitchFamily="34" charset="0"/>
                <a:cs typeface="Calibri Light" panose="020F0302020204030204" pitchFamily="34" charset="0"/>
              </a:rPr>
              <a:t> </a:t>
            </a:r>
          </a:p>
          <a:p>
            <a:endParaRPr lang="en-AU" sz="24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2505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buNone/>
            </a:pPr>
            <a:endParaRPr lang="en-AU" sz="3200" b="1" dirty="0">
              <a:latin typeface="Calibri Light" panose="020F0302020204030204" pitchFamily="34" charset="0"/>
              <a:cs typeface="Calibri Light" panose="020F0302020204030204" pitchFamily="34" charset="0"/>
            </a:endParaRPr>
          </a:p>
          <a:p>
            <a:pPr marL="0" indent="0">
              <a:buNone/>
            </a:pPr>
            <a:r>
              <a:rPr lang="en-AU" sz="3200" b="1" dirty="0">
                <a:latin typeface="Calibri Light" panose="020F0302020204030204" pitchFamily="34" charset="0"/>
                <a:cs typeface="Calibri Light" panose="020F0302020204030204" pitchFamily="34" charset="0"/>
              </a:rPr>
              <a:t>10. BUT….DO appear in-person (if you can)</a:t>
            </a:r>
          </a:p>
          <a:p>
            <a:pPr marL="0" indent="0">
              <a:buNone/>
            </a:pPr>
            <a:endParaRPr lang="en-AU" sz="2400" dirty="0">
              <a:latin typeface="Calibri Light" panose="020F0302020204030204" pitchFamily="34" charset="0"/>
              <a:cs typeface="Calibri Light" panose="020F0302020204030204" pitchFamily="34" charset="0"/>
            </a:endParaRPr>
          </a:p>
          <a:p>
            <a:pPr marL="1079500" indent="-182563">
              <a:lnSpc>
                <a:spcPct val="150000"/>
              </a:lnSpc>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A cop-out!!</a:t>
            </a:r>
          </a:p>
          <a:p>
            <a:pPr marL="1079500" indent="-182563">
              <a:lnSpc>
                <a:spcPct val="150000"/>
              </a:lnSpc>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Remember the challenges?</a:t>
            </a:r>
          </a:p>
          <a:p>
            <a:pPr marL="1079500" indent="-182563">
              <a:lnSpc>
                <a:spcPct val="150000"/>
              </a:lnSpc>
              <a:buFont typeface="Wingdings" panose="05000000000000000000" pitchFamily="2" charset="2"/>
              <a:buChar char="§"/>
            </a:pPr>
            <a:r>
              <a:rPr lang="en-AU" sz="2400" dirty="0">
                <a:latin typeface="Calibri Light" panose="020F0302020204030204" pitchFamily="34" charset="0"/>
                <a:cs typeface="Calibri Light" panose="020F0302020204030204" pitchFamily="34" charset="0"/>
              </a:rPr>
              <a:t>The do’s and </a:t>
            </a:r>
            <a:r>
              <a:rPr lang="en-AU" sz="2400" dirty="0" err="1">
                <a:latin typeface="Calibri Light" panose="020F0302020204030204" pitchFamily="34" charset="0"/>
                <a:cs typeface="Calibri Light" panose="020F0302020204030204" pitchFamily="34" charset="0"/>
              </a:rPr>
              <a:t>don’t’s</a:t>
            </a:r>
            <a:r>
              <a:rPr lang="en-AU" sz="2400" dirty="0">
                <a:latin typeface="Calibri Light" panose="020F0302020204030204" pitchFamily="34" charset="0"/>
                <a:cs typeface="Calibri Light" panose="020F0302020204030204" pitchFamily="34" charset="0"/>
              </a:rPr>
              <a:t> do not eradicate</a:t>
            </a:r>
          </a:p>
          <a:p>
            <a:pPr marL="0" indent="0">
              <a:buNone/>
            </a:pPr>
            <a:r>
              <a:rPr lang="en-AU" sz="2400" dirty="0">
                <a:latin typeface="Calibri Light" panose="020F0302020204030204" pitchFamily="34" charset="0"/>
                <a:cs typeface="Calibri Light" panose="020F0302020204030204" pitchFamily="34" charset="0"/>
              </a:rPr>
              <a:t> </a:t>
            </a:r>
          </a:p>
          <a:p>
            <a:endParaRPr lang="en-AU" sz="24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348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7AAEA-A151-4E89-827A-6E4E14500FD4}"/>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69DF002F-1024-4898-B524-DCF9DA8F6B09}"/>
              </a:ext>
            </a:extLst>
          </p:cNvPr>
          <p:cNvSpPr>
            <a:spLocks noGrp="1"/>
          </p:cNvSpPr>
          <p:nvPr>
            <p:ph idx="1"/>
          </p:nvPr>
        </p:nvSpPr>
        <p:spPr/>
        <p:txBody>
          <a:bodyPr/>
          <a:lstStyle/>
          <a:p>
            <a:endParaRPr lang="en-AU"/>
          </a:p>
        </p:txBody>
      </p:sp>
    </p:spTree>
    <p:extLst>
      <p:ext uri="{BB962C8B-B14F-4D97-AF65-F5344CB8AC3E}">
        <p14:creationId xmlns:p14="http://schemas.microsoft.com/office/powerpoint/2010/main" val="3257853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CECE-2016-4304-9580-9A0B256431E5}"/>
              </a:ext>
            </a:extLst>
          </p:cNvPr>
          <p:cNvSpPr>
            <a:spLocks noGrp="1"/>
          </p:cNvSpPr>
          <p:nvPr>
            <p:ph type="title"/>
          </p:nvPr>
        </p:nvSpPr>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Rose Khalilizadeh</a:t>
            </a:r>
            <a:endParaRPr lang="en-AU" b="1" dirty="0"/>
          </a:p>
        </p:txBody>
      </p:sp>
      <p:sp>
        <p:nvSpPr>
          <p:cNvPr id="3" name="Content Placeholder 2">
            <a:extLst>
              <a:ext uri="{FF2B5EF4-FFF2-40B4-BE49-F238E27FC236}">
                <a16:creationId xmlns:a16="http://schemas.microsoft.com/office/drawing/2014/main" id="{53403061-256B-47C6-954E-176194D53342}"/>
              </a:ext>
            </a:extLst>
          </p:cNvPr>
          <p:cNvSpPr>
            <a:spLocks noGrp="1"/>
          </p:cNvSpPr>
          <p:nvPr>
            <p:ph idx="1"/>
          </p:nvPr>
        </p:nvSpPr>
        <p:spPr/>
        <p:txBody>
          <a:bodyPr>
            <a:normAutofit/>
          </a:bodyPr>
          <a:lstStyle/>
          <a:p>
            <a:pPr marL="0" indent="0" algn="ctr">
              <a:buNone/>
            </a:pPr>
            <a:r>
              <a:rPr lang="en-AU" sz="4800" b="1" dirty="0">
                <a:latin typeface="Calibri Light" panose="020F0302020204030204" pitchFamily="34" charset="0"/>
                <a:ea typeface="Calibri" panose="020F0502020204030204" pitchFamily="34" charset="0"/>
                <a:cs typeface="Calibri Light" panose="020F0302020204030204" pitchFamily="34" charset="0"/>
              </a:rPr>
              <a:t>Bail and Sentencing</a:t>
            </a:r>
            <a:endParaRPr lang="en-AU" sz="4800" dirty="0"/>
          </a:p>
        </p:txBody>
      </p:sp>
    </p:spTree>
    <p:extLst>
      <p:ext uri="{BB962C8B-B14F-4D97-AF65-F5344CB8AC3E}">
        <p14:creationId xmlns:p14="http://schemas.microsoft.com/office/powerpoint/2010/main" val="4596799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lstStyle/>
          <a:p>
            <a:pPr marL="0" indent="0" algn="ctr">
              <a:buNone/>
            </a:pPr>
            <a:r>
              <a:rPr lang="en-AU" sz="3600" dirty="0">
                <a:latin typeface="Calibri Light" panose="020F0302020204030204" pitchFamily="34" charset="0"/>
                <a:cs typeface="Calibri Light" panose="020F0302020204030204" pitchFamily="34" charset="0"/>
              </a:rPr>
              <a:t> </a:t>
            </a:r>
          </a:p>
          <a:p>
            <a:pPr marL="0" indent="0" algn="ctr">
              <a:buNone/>
            </a:pPr>
            <a:r>
              <a:rPr lang="en-AU" sz="3600" b="1" dirty="0">
                <a:latin typeface="Calibri Light" panose="020F0302020204030204" pitchFamily="34" charset="0"/>
                <a:cs typeface="Calibri Light" panose="020F0302020204030204" pitchFamily="34" charset="0"/>
              </a:rPr>
              <a:t>How </a:t>
            </a:r>
            <a:r>
              <a:rPr lang="en-AU" sz="3600" b="1" dirty="0">
                <a:solidFill>
                  <a:schemeClr val="accent1"/>
                </a:solidFill>
                <a:latin typeface="Calibri Light" panose="020F0302020204030204" pitchFamily="34" charset="0"/>
                <a:cs typeface="Calibri Light" panose="020F0302020204030204" pitchFamily="34" charset="0"/>
              </a:rPr>
              <a:t>(and why) </a:t>
            </a:r>
            <a:r>
              <a:rPr lang="en-AU" sz="3600" b="1" dirty="0">
                <a:latin typeface="Calibri Light" panose="020F0302020204030204" pitchFamily="34" charset="0"/>
                <a:cs typeface="Calibri Light" panose="020F0302020204030204" pitchFamily="34" charset="0"/>
              </a:rPr>
              <a:t>should I obtain evidence of hardship in custody? </a:t>
            </a:r>
          </a:p>
          <a:p>
            <a:endParaRPr lang="en-AU"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9857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lgn="ctr">
              <a:buNone/>
            </a:pPr>
            <a:r>
              <a:rPr lang="en-AU" sz="2800" dirty="0">
                <a:latin typeface="Calibri Light" panose="020F0302020204030204" pitchFamily="34" charset="0"/>
                <a:cs typeface="Calibri Light" panose="020F0302020204030204" pitchFamily="34" charset="0"/>
              </a:rPr>
              <a:t> </a:t>
            </a:r>
          </a:p>
          <a:p>
            <a:pPr marL="0" indent="0" algn="ctr">
              <a:buNone/>
            </a:pPr>
            <a:r>
              <a:rPr lang="en-AU" sz="2800" b="1" dirty="0">
                <a:latin typeface="Calibri Light" panose="020F0302020204030204" pitchFamily="34" charset="0"/>
                <a:cs typeface="Calibri Light" panose="020F0302020204030204" pitchFamily="34" charset="0"/>
              </a:rPr>
              <a:t>How </a:t>
            </a:r>
            <a:r>
              <a:rPr lang="en-AU" sz="2800" b="1" dirty="0">
                <a:solidFill>
                  <a:schemeClr val="accent1"/>
                </a:solidFill>
                <a:latin typeface="Calibri Light" panose="020F0302020204030204" pitchFamily="34" charset="0"/>
                <a:cs typeface="Calibri Light" panose="020F0302020204030204" pitchFamily="34" charset="0"/>
              </a:rPr>
              <a:t>(and why) </a:t>
            </a:r>
            <a:r>
              <a:rPr lang="en-AU" sz="2800" b="1" dirty="0">
                <a:latin typeface="Calibri Light" panose="020F0302020204030204" pitchFamily="34" charset="0"/>
                <a:cs typeface="Calibri Light" panose="020F0302020204030204" pitchFamily="34" charset="0"/>
              </a:rPr>
              <a:t>should I obtain evidence of hardship to third parties? </a:t>
            </a:r>
            <a:endParaRPr lang="en-AU" sz="2800" dirty="0">
              <a:latin typeface="Calibri Light" panose="020F0302020204030204" pitchFamily="34" charset="0"/>
              <a:cs typeface="Calibri Light" panose="020F0302020204030204" pitchFamily="34" charset="0"/>
            </a:endParaRPr>
          </a:p>
          <a:p>
            <a:pPr algn="ctr"/>
            <a:endParaRPr lang="en-AU" sz="28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5416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lstStyle/>
          <a:p>
            <a:pPr marL="0" indent="0">
              <a:buNone/>
            </a:pPr>
            <a:r>
              <a:rPr lang="en-AU" dirty="0">
                <a:latin typeface="Calibri Light" panose="020F0302020204030204" pitchFamily="34" charset="0"/>
                <a:cs typeface="Calibri Light" panose="020F0302020204030204" pitchFamily="34" charset="0"/>
              </a:rPr>
              <a:t> </a:t>
            </a:r>
          </a:p>
          <a:p>
            <a:pPr marL="0" indent="0" algn="ctr">
              <a:buNone/>
            </a:pPr>
            <a:r>
              <a:rPr lang="en-AU" sz="2800" b="1" dirty="0">
                <a:latin typeface="Calibri Light" panose="020F0302020204030204" pitchFamily="34" charset="0"/>
                <a:cs typeface="Calibri Light" panose="020F0302020204030204" pitchFamily="34" charset="0"/>
              </a:rPr>
              <a:t>How </a:t>
            </a:r>
            <a:r>
              <a:rPr lang="en-AU" sz="2800" b="1" dirty="0">
                <a:solidFill>
                  <a:schemeClr val="accent1"/>
                </a:solidFill>
                <a:latin typeface="Calibri Light" panose="020F0302020204030204" pitchFamily="34" charset="0"/>
                <a:cs typeface="Calibri Light" panose="020F0302020204030204" pitchFamily="34" charset="0"/>
              </a:rPr>
              <a:t>(and why) </a:t>
            </a:r>
            <a:r>
              <a:rPr lang="en-AU" sz="2800" b="1" dirty="0">
                <a:latin typeface="Calibri Light" panose="020F0302020204030204" pitchFamily="34" charset="0"/>
                <a:cs typeface="Calibri Light" panose="020F0302020204030204" pitchFamily="34" charset="0"/>
              </a:rPr>
              <a:t>should I obtain expert evidence?</a:t>
            </a:r>
            <a:endParaRPr lang="en-AU" sz="2800" dirty="0">
              <a:latin typeface="Calibri Light" panose="020F0302020204030204" pitchFamily="34" charset="0"/>
              <a:cs typeface="Calibri Light" panose="020F0302020204030204" pitchFamily="34" charset="0"/>
            </a:endParaRPr>
          </a:p>
          <a:p>
            <a:endParaRPr lang="en-AU"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671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p:txBody>
          <a:bodyPr>
            <a:normAutofit/>
          </a:bodyPr>
          <a:lstStyle/>
          <a:p>
            <a:pPr marL="92075" lvl="1" indent="0">
              <a:spcAft>
                <a:spcPts val="0"/>
              </a:spcAft>
              <a:buNone/>
              <a:tabLst>
                <a:tab pos="92075" algn="l"/>
              </a:tabLst>
            </a:pPr>
            <a:r>
              <a:rPr lang="en-AU" sz="2400" b="1" dirty="0">
                <a:latin typeface="Calibri Light" panose="020F0302020204030204" pitchFamily="34" charset="0"/>
                <a:ea typeface="Calibri" panose="020F0502020204030204" pitchFamily="34" charset="0"/>
                <a:cs typeface="Calibri Light" panose="020F0302020204030204" pitchFamily="34" charset="0"/>
              </a:rPr>
              <a:t>The format of this presentation</a:t>
            </a:r>
            <a:r>
              <a:rPr lang="en-AU" sz="2400" dirty="0">
                <a:latin typeface="Calibri Light" panose="020F0302020204030204" pitchFamily="34" charset="0"/>
                <a:ea typeface="Calibri" panose="020F0502020204030204" pitchFamily="34" charset="0"/>
                <a:cs typeface="Calibri Light" panose="020F0302020204030204" pitchFamily="34" charset="0"/>
              </a:rPr>
              <a:t>:</a:t>
            </a:r>
          </a:p>
          <a:p>
            <a:pPr marL="502920" lvl="1" indent="0">
              <a:spcAft>
                <a:spcPts val="0"/>
              </a:spcAft>
              <a:buNone/>
            </a:pPr>
            <a:endParaRPr lang="en-AU" sz="2200" dirty="0">
              <a:latin typeface="Calibri Light" panose="020F0302020204030204" pitchFamily="34" charset="0"/>
              <a:ea typeface="Calibri" panose="020F0502020204030204" pitchFamily="34" charset="0"/>
              <a:cs typeface="Calibri Light" panose="020F0302020204030204" pitchFamily="34" charset="0"/>
            </a:endParaRPr>
          </a:p>
          <a:p>
            <a:pPr marL="1200150" lvl="1" indent="-742950">
              <a:spcAft>
                <a:spcPts val="0"/>
              </a:spcAft>
              <a:buFont typeface="+mj-lt"/>
              <a:buAutoNum type="arabicPeriod"/>
            </a:pPr>
            <a:r>
              <a:rPr lang="en-AU" sz="2200" b="1" dirty="0">
                <a:latin typeface="Calibri Light" panose="020F0302020204030204" pitchFamily="34" charset="0"/>
                <a:ea typeface="Calibri" panose="020F0502020204030204" pitchFamily="34" charset="0"/>
                <a:cs typeface="Calibri Light" panose="020F0302020204030204" pitchFamily="34" charset="0"/>
              </a:rPr>
              <a:t>Practical difficulties in the practice of criminal law </a:t>
            </a:r>
            <a:r>
              <a:rPr lang="en-AU" sz="2000" dirty="0">
                <a:latin typeface="Calibri Light" panose="020F0302020204030204" pitchFamily="34" charset="0"/>
                <a:ea typeface="Calibri" panose="020F0502020204030204" pitchFamily="34" charset="0"/>
                <a:cs typeface="Calibri Light" panose="020F0302020204030204" pitchFamily="34" charset="0"/>
              </a:rPr>
              <a:t>Daniel Pace, Solicitor Advocate at Legal Aid NSW</a:t>
            </a:r>
            <a:br>
              <a:rPr lang="en-AU" sz="2200" dirty="0">
                <a:latin typeface="Calibri Light" panose="020F0302020204030204" pitchFamily="34" charset="0"/>
                <a:ea typeface="Calibri" panose="020F0502020204030204" pitchFamily="34" charset="0"/>
                <a:cs typeface="Calibri Light" panose="020F0302020204030204" pitchFamily="34" charset="0"/>
              </a:rPr>
            </a:br>
            <a:endParaRPr lang="en-AU" sz="2200" dirty="0">
              <a:latin typeface="Calibri Light" panose="020F0302020204030204" pitchFamily="34" charset="0"/>
              <a:ea typeface="Calibri" panose="020F0502020204030204" pitchFamily="34" charset="0"/>
              <a:cs typeface="Calibri Light" panose="020F0302020204030204" pitchFamily="34" charset="0"/>
            </a:endParaRPr>
          </a:p>
          <a:p>
            <a:pPr marL="1200150" lvl="1" indent="-742950">
              <a:spcAft>
                <a:spcPts val="0"/>
              </a:spcAft>
              <a:buFont typeface="+mj-lt"/>
              <a:buAutoNum type="arabicPeriod"/>
            </a:pPr>
            <a:r>
              <a:rPr lang="en-AU" sz="2200" b="1" dirty="0">
                <a:latin typeface="Calibri Light" panose="020F0302020204030204" pitchFamily="34" charset="0"/>
                <a:ea typeface="Calibri" panose="020F0502020204030204" pitchFamily="34" charset="0"/>
                <a:cs typeface="Calibri Light" panose="020F0302020204030204" pitchFamily="34" charset="0"/>
              </a:rPr>
              <a:t>Advocacy Tips when appearing in Court</a:t>
            </a:r>
            <a:r>
              <a:rPr lang="en-AU" sz="2200" dirty="0">
                <a:latin typeface="Calibri Light" panose="020F0302020204030204" pitchFamily="34" charset="0"/>
                <a:ea typeface="Calibri" panose="020F0502020204030204" pitchFamily="34" charset="0"/>
                <a:cs typeface="Calibri Light" panose="020F0302020204030204" pitchFamily="34" charset="0"/>
              </a:rPr>
              <a:t> </a:t>
            </a:r>
            <a:br>
              <a:rPr lang="en-AU" sz="2200" dirty="0">
                <a:latin typeface="Calibri Light" panose="020F0302020204030204" pitchFamily="34" charset="0"/>
                <a:ea typeface="Calibri" panose="020F0502020204030204" pitchFamily="34" charset="0"/>
                <a:cs typeface="Calibri Light" panose="020F0302020204030204" pitchFamily="34" charset="0"/>
              </a:rPr>
            </a:br>
            <a:r>
              <a:rPr lang="en-AU" sz="2000" dirty="0">
                <a:latin typeface="Calibri Light" panose="020F0302020204030204" pitchFamily="34" charset="0"/>
                <a:ea typeface="Calibri" panose="020F0502020204030204" pitchFamily="34" charset="0"/>
                <a:cs typeface="Calibri Light" panose="020F0302020204030204" pitchFamily="34" charset="0"/>
              </a:rPr>
              <a:t>Riyad El-Choufani, Barrister, Forbes Chambers</a:t>
            </a:r>
            <a:br>
              <a:rPr lang="en-AU" sz="2200" dirty="0">
                <a:latin typeface="Calibri Light" panose="020F0302020204030204" pitchFamily="34" charset="0"/>
                <a:ea typeface="Calibri" panose="020F0502020204030204" pitchFamily="34" charset="0"/>
                <a:cs typeface="Calibri Light" panose="020F0302020204030204" pitchFamily="34" charset="0"/>
              </a:rPr>
            </a:br>
            <a:endParaRPr lang="en-AU" sz="2200" dirty="0">
              <a:latin typeface="Calibri Light" panose="020F0302020204030204" pitchFamily="34" charset="0"/>
              <a:ea typeface="Calibri" panose="020F0502020204030204" pitchFamily="34" charset="0"/>
              <a:cs typeface="Calibri Light" panose="020F0302020204030204" pitchFamily="34" charset="0"/>
            </a:endParaRPr>
          </a:p>
          <a:p>
            <a:pPr marL="1200150" lvl="1" indent="-742950">
              <a:spcAft>
                <a:spcPts val="0"/>
              </a:spcAft>
              <a:buFont typeface="+mj-lt"/>
              <a:buAutoNum type="arabicPeriod"/>
            </a:pPr>
            <a:r>
              <a:rPr lang="en-AU" sz="2200" b="1" dirty="0">
                <a:latin typeface="Calibri Light" panose="020F0302020204030204" pitchFamily="34" charset="0"/>
                <a:ea typeface="Calibri" panose="020F0502020204030204" pitchFamily="34" charset="0"/>
                <a:cs typeface="Calibri Light" panose="020F0302020204030204" pitchFamily="34" charset="0"/>
              </a:rPr>
              <a:t>Bail and Sentencing</a:t>
            </a:r>
            <a:r>
              <a:rPr lang="en-AU" sz="2200" dirty="0">
                <a:latin typeface="Calibri Light" panose="020F0302020204030204" pitchFamily="34" charset="0"/>
                <a:ea typeface="Calibri" panose="020F0502020204030204" pitchFamily="34" charset="0"/>
                <a:cs typeface="Calibri Light" panose="020F0302020204030204" pitchFamily="34" charset="0"/>
              </a:rPr>
              <a:t> </a:t>
            </a:r>
            <a:br>
              <a:rPr lang="en-AU" sz="2200" dirty="0">
                <a:latin typeface="Calibri Light" panose="020F0302020204030204" pitchFamily="34" charset="0"/>
                <a:ea typeface="Calibri" panose="020F0502020204030204" pitchFamily="34" charset="0"/>
                <a:cs typeface="Calibri Light" panose="020F0302020204030204" pitchFamily="34" charset="0"/>
              </a:rPr>
            </a:br>
            <a:r>
              <a:rPr lang="en-AU" sz="2000" dirty="0">
                <a:latin typeface="Calibri Light" panose="020F0302020204030204" pitchFamily="34" charset="0"/>
                <a:ea typeface="Calibri" panose="020F0502020204030204" pitchFamily="34" charset="0"/>
                <a:cs typeface="Calibri Light" panose="020F0302020204030204" pitchFamily="34" charset="0"/>
              </a:rPr>
              <a:t>Rose </a:t>
            </a:r>
            <a:r>
              <a:rPr lang="en-AU" sz="2000" dirty="0" err="1">
                <a:latin typeface="Calibri Light" panose="020F0302020204030204" pitchFamily="34" charset="0"/>
                <a:ea typeface="Calibri" panose="020F0502020204030204" pitchFamily="34" charset="0"/>
                <a:cs typeface="Calibri Light" panose="020F0302020204030204" pitchFamily="34" charset="0"/>
              </a:rPr>
              <a:t>Khalilizadeh</a:t>
            </a:r>
            <a:r>
              <a:rPr lang="en-AU" sz="2000" dirty="0">
                <a:latin typeface="Calibri Light" panose="020F0302020204030204" pitchFamily="34" charset="0"/>
                <a:ea typeface="Calibri" panose="020F0502020204030204" pitchFamily="34" charset="0"/>
                <a:cs typeface="Calibri Light" panose="020F0302020204030204" pitchFamily="34" charset="0"/>
              </a:rPr>
              <a:t>, Barrister, Forbes Chambers</a:t>
            </a:r>
            <a:endParaRPr lang="en-AU" sz="2200" dirty="0">
              <a:latin typeface="Calibri Light" panose="020F0302020204030204" pitchFamily="34" charset="0"/>
              <a:ea typeface="Calibri" panose="020F0502020204030204" pitchFamily="34" charset="0"/>
              <a:cs typeface="Calibri Light" panose="020F0302020204030204" pitchFamily="34" charset="0"/>
            </a:endParaRPr>
          </a:p>
          <a:p>
            <a:endParaRPr lang="en-AU"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030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lgn="ctr">
              <a:buNone/>
            </a:pPr>
            <a:r>
              <a:rPr lang="en-AU" sz="2800" dirty="0">
                <a:latin typeface="Calibri Light" panose="020F0302020204030204" pitchFamily="34" charset="0"/>
                <a:cs typeface="Calibri Light" panose="020F0302020204030204" pitchFamily="34" charset="0"/>
              </a:rPr>
              <a:t> </a:t>
            </a:r>
          </a:p>
          <a:p>
            <a:pPr marL="0" indent="0" algn="ctr">
              <a:buNone/>
            </a:pPr>
            <a:r>
              <a:rPr lang="en-AU" sz="2800" b="1" dirty="0">
                <a:latin typeface="Calibri Light" panose="020F0302020204030204" pitchFamily="34" charset="0"/>
                <a:cs typeface="Calibri Light" panose="020F0302020204030204" pitchFamily="34" charset="0"/>
              </a:rPr>
              <a:t>How </a:t>
            </a:r>
            <a:r>
              <a:rPr lang="en-AU" sz="2800" b="1" dirty="0">
                <a:solidFill>
                  <a:schemeClr val="accent1"/>
                </a:solidFill>
                <a:latin typeface="Calibri Light" panose="020F0302020204030204" pitchFamily="34" charset="0"/>
                <a:cs typeface="Calibri Light" panose="020F0302020204030204" pitchFamily="34" charset="0"/>
              </a:rPr>
              <a:t>(and why) </a:t>
            </a:r>
            <a:r>
              <a:rPr lang="en-AU" sz="2800" b="1" dirty="0">
                <a:latin typeface="Calibri Light" panose="020F0302020204030204" pitchFamily="34" charset="0"/>
                <a:cs typeface="Calibri Light" panose="020F0302020204030204" pitchFamily="34" charset="0"/>
              </a:rPr>
              <a:t>should I obtain evidence of the impacts upon rehabilitation?</a:t>
            </a:r>
            <a:endParaRPr lang="en-AU" sz="2800" dirty="0">
              <a:latin typeface="Calibri Light" panose="020F0302020204030204" pitchFamily="34" charset="0"/>
              <a:cs typeface="Calibri Light" panose="020F0302020204030204" pitchFamily="34" charset="0"/>
            </a:endParaRPr>
          </a:p>
          <a:p>
            <a:pPr algn="ctr"/>
            <a:endParaRPr lang="en-AU" sz="28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7495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buNone/>
            </a:pPr>
            <a:r>
              <a:rPr lang="en-AU" sz="2800" dirty="0">
                <a:latin typeface="Calibri Light" panose="020F0302020204030204" pitchFamily="34" charset="0"/>
                <a:cs typeface="Calibri Light" panose="020F0302020204030204" pitchFamily="34" charset="0"/>
              </a:rPr>
              <a:t> </a:t>
            </a:r>
          </a:p>
          <a:p>
            <a:pPr marL="0" indent="0" algn="ctr">
              <a:buNone/>
            </a:pPr>
            <a:r>
              <a:rPr lang="en-AU" sz="2800" b="1" dirty="0">
                <a:latin typeface="Calibri Light" panose="020F0302020204030204" pitchFamily="34" charset="0"/>
                <a:cs typeface="Calibri Light" panose="020F0302020204030204" pitchFamily="34" charset="0"/>
              </a:rPr>
              <a:t>What do I do if I cannot obtain any evidence specific to my case?</a:t>
            </a:r>
            <a:endParaRPr lang="en-AU" sz="2800" dirty="0">
              <a:latin typeface="Calibri Light" panose="020F0302020204030204" pitchFamily="34" charset="0"/>
              <a:cs typeface="Calibri Light" panose="020F0302020204030204" pitchFamily="34" charset="0"/>
            </a:endParaRPr>
          </a:p>
          <a:p>
            <a:endParaRPr lang="en-AU" sz="28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7675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normAutofit/>
          </a:bodyPr>
          <a:lstStyle/>
          <a:p>
            <a:pPr marL="0" indent="0" algn="ctr">
              <a:buNone/>
            </a:pPr>
            <a:r>
              <a:rPr lang="en-AU" sz="2800" dirty="0">
                <a:latin typeface="Calibri Light" panose="020F0302020204030204" pitchFamily="34" charset="0"/>
                <a:cs typeface="Calibri Light" panose="020F0302020204030204" pitchFamily="34" charset="0"/>
              </a:rPr>
              <a:t> </a:t>
            </a:r>
          </a:p>
          <a:p>
            <a:pPr marL="0" indent="0" algn="ctr">
              <a:buNone/>
            </a:pPr>
            <a:r>
              <a:rPr lang="en-AU" sz="2800" b="1" dirty="0">
                <a:latin typeface="Calibri Light" panose="020F0302020204030204" pitchFamily="34" charset="0"/>
                <a:cs typeface="Calibri Light" panose="020F0302020204030204" pitchFamily="34" charset="0"/>
              </a:rPr>
              <a:t>How do I tender the evidence?</a:t>
            </a:r>
            <a:endParaRPr lang="en-AU" sz="2800" dirty="0">
              <a:latin typeface="Calibri Light" panose="020F0302020204030204" pitchFamily="34" charset="0"/>
              <a:cs typeface="Calibri Light" panose="020F0302020204030204" pitchFamily="34" charset="0"/>
            </a:endParaRPr>
          </a:p>
          <a:p>
            <a:pPr algn="ctr"/>
            <a:endParaRPr lang="en-AU" sz="2800"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9734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7079-5EAA-4F7D-AA2F-5C942C95F4F7}"/>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10D3939-76B1-4E6D-90EA-433B40300AB3}"/>
              </a:ext>
            </a:extLst>
          </p:cNvPr>
          <p:cNvSpPr>
            <a:spLocks noGrp="1"/>
          </p:cNvSpPr>
          <p:nvPr>
            <p:ph idx="1"/>
          </p:nvPr>
        </p:nvSpPr>
        <p:spPr/>
        <p:txBody>
          <a:bodyPr/>
          <a:lstStyle/>
          <a:p>
            <a:pPr marL="0" indent="0">
              <a:buNone/>
            </a:pPr>
            <a:r>
              <a:rPr lang="en-AU" dirty="0">
                <a:latin typeface="Calibri Light" panose="020F0302020204030204" pitchFamily="34" charset="0"/>
                <a:cs typeface="Calibri Light" panose="020F0302020204030204" pitchFamily="34" charset="0"/>
              </a:rPr>
              <a:t> </a:t>
            </a:r>
          </a:p>
          <a:p>
            <a:endParaRPr lang="en-AU" dirty="0">
              <a:latin typeface="Calibri Light" panose="020F0302020204030204" pitchFamily="34" charset="0"/>
              <a:cs typeface="Calibri Light" panose="020F0302020204030204" pitchFamily="34" charset="0"/>
            </a:endParaRPr>
          </a:p>
        </p:txBody>
      </p:sp>
      <p:pic>
        <p:nvPicPr>
          <p:cNvPr id="4" name="Picture 2" descr="Colour Legal Aid logo">
            <a:extLst>
              <a:ext uri="{FF2B5EF4-FFF2-40B4-BE49-F238E27FC236}">
                <a16:creationId xmlns:a16="http://schemas.microsoft.com/office/drawing/2014/main" id="{1D8460BE-70A5-4CC9-A88C-BE2533AA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616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normAutofit/>
          </a:bodyPr>
          <a:lstStyle/>
          <a:p>
            <a:pPr algn="ctr"/>
            <a:r>
              <a:rPr lang="en-AU" sz="3200" b="1" dirty="0">
                <a:latin typeface="Calibri Light" panose="020F0302020204030204" pitchFamily="34" charset="0"/>
                <a:ea typeface="Calibri" panose="020F0502020204030204" pitchFamily="34" charset="0"/>
                <a:cs typeface="Calibri Light" panose="020F0302020204030204" pitchFamily="34" charset="0"/>
              </a:rPr>
              <a:t>Practical difficulties in the practice of criminal law during COVID-19</a:t>
            </a:r>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p:txBody>
          <a:bodyPr/>
          <a:lstStyle/>
          <a:p>
            <a:pPr marL="342900" lvl="0" indent="-342900">
              <a:spcAft>
                <a:spcPts val="0"/>
              </a:spcAft>
              <a:buFont typeface="+mj-lt"/>
              <a:buAutoNum type="arabicPeriod"/>
            </a:pPr>
            <a:endParaRPr lang="en-AU" sz="2400" dirty="0">
              <a:latin typeface="Calibri Light" panose="020F0302020204030204" pitchFamily="34" charset="0"/>
              <a:ea typeface="Calibri" panose="020F0502020204030204" pitchFamily="34" charset="0"/>
              <a:cs typeface="Calibri Light" panose="020F0302020204030204" pitchFamily="34" charset="0"/>
            </a:endParaRPr>
          </a:p>
          <a:p>
            <a:pPr marL="342900" lvl="0" indent="-342900">
              <a:spcAft>
                <a:spcPts val="0"/>
              </a:spcAft>
              <a:buFont typeface="+mj-lt"/>
              <a:buAutoNum type="arabicPeriod"/>
            </a:pPr>
            <a:r>
              <a:rPr lang="en-AU" sz="2400" dirty="0">
                <a:latin typeface="Calibri Light" panose="020F0302020204030204" pitchFamily="34" charset="0"/>
                <a:ea typeface="Calibri" panose="020F0502020204030204" pitchFamily="34" charset="0"/>
                <a:cs typeface="Calibri Light" panose="020F0302020204030204" pitchFamily="34" charset="0"/>
              </a:rPr>
              <a:t>Practical difficulties when appearing in Court </a:t>
            </a:r>
            <a:br>
              <a:rPr lang="en-AU" sz="2400" dirty="0">
                <a:latin typeface="Calibri Light" panose="020F0302020204030204" pitchFamily="34" charset="0"/>
                <a:ea typeface="Calibri" panose="020F0502020204030204" pitchFamily="34" charset="0"/>
                <a:cs typeface="Calibri Light" panose="020F0302020204030204" pitchFamily="34" charset="0"/>
              </a:rPr>
            </a:br>
            <a:endParaRPr lang="en-AU" sz="2400" dirty="0">
              <a:latin typeface="Calibri Light" panose="020F0302020204030204" pitchFamily="34" charset="0"/>
              <a:ea typeface="Calibri" panose="020F0502020204030204" pitchFamily="34" charset="0"/>
              <a:cs typeface="Calibri Light" panose="020F0302020204030204" pitchFamily="34" charset="0"/>
            </a:endParaRPr>
          </a:p>
          <a:p>
            <a:pPr marL="342900" lvl="0" indent="-342900">
              <a:spcAft>
                <a:spcPts val="0"/>
              </a:spcAft>
              <a:buFont typeface="+mj-lt"/>
              <a:buAutoNum type="arabicPeriod"/>
            </a:pPr>
            <a:r>
              <a:rPr lang="en-AU" sz="2400" dirty="0">
                <a:latin typeface="Calibri Light" panose="020F0302020204030204" pitchFamily="34" charset="0"/>
                <a:ea typeface="Calibri" panose="020F0502020204030204" pitchFamily="34" charset="0"/>
                <a:cs typeface="Calibri Light" panose="020F0302020204030204" pitchFamily="34" charset="0"/>
              </a:rPr>
              <a:t>Practical Difficulties in communicating with stakeholders </a:t>
            </a:r>
            <a:br>
              <a:rPr lang="en-AU" sz="2400" dirty="0">
                <a:latin typeface="Calibri Light" panose="020F0302020204030204" pitchFamily="34" charset="0"/>
                <a:ea typeface="Calibri" panose="020F0502020204030204" pitchFamily="34" charset="0"/>
                <a:cs typeface="Calibri Light" panose="020F0302020204030204" pitchFamily="34" charset="0"/>
              </a:rPr>
            </a:br>
            <a:endParaRPr lang="en-AU" sz="2400" dirty="0">
              <a:latin typeface="Calibri Light" panose="020F0302020204030204" pitchFamily="34" charset="0"/>
              <a:ea typeface="Calibri" panose="020F0502020204030204" pitchFamily="34" charset="0"/>
              <a:cs typeface="Calibri Light" panose="020F0302020204030204" pitchFamily="34" charset="0"/>
            </a:endParaRPr>
          </a:p>
          <a:p>
            <a:pPr marL="342900" lvl="0" indent="-342900">
              <a:spcAft>
                <a:spcPts val="0"/>
              </a:spcAft>
              <a:buFont typeface="+mj-lt"/>
              <a:buAutoNum type="arabicPeriod"/>
            </a:pPr>
            <a:r>
              <a:rPr lang="en-AU" sz="2400" dirty="0">
                <a:latin typeface="Calibri Light" panose="020F0302020204030204" pitchFamily="34" charset="0"/>
                <a:ea typeface="Calibri" panose="020F0502020204030204" pitchFamily="34" charset="0"/>
                <a:cs typeface="Calibri Light" panose="020F0302020204030204" pitchFamily="34" charset="0"/>
              </a:rPr>
              <a:t>Ethical considerations in dealing with these practical difficulties</a:t>
            </a:r>
          </a:p>
          <a:p>
            <a:endParaRPr lang="en-AU" dirty="0">
              <a:latin typeface="Calibri Light" panose="020F0302020204030204" pitchFamily="34" charset="0"/>
              <a:cs typeface="Calibri Light" panose="020F0302020204030204" pitchFamily="34" charset="0"/>
            </a:endParaRPr>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71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9FECD-C2E0-4442-9367-14A3179D750A}"/>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CEDD5A4-1AF7-4699-8862-1E95E0FFCF05}"/>
              </a:ext>
            </a:extLst>
          </p:cNvPr>
          <p:cNvSpPr>
            <a:spLocks noGrp="1"/>
          </p:cNvSpPr>
          <p:nvPr>
            <p:ph idx="1"/>
          </p:nvPr>
        </p:nvSpPr>
        <p:spPr/>
        <p:txBody>
          <a:bodyPr>
            <a:normAutofit/>
          </a:bodyPr>
          <a:lstStyle/>
          <a:p>
            <a:pPr marL="0" indent="0">
              <a:buNone/>
            </a:pPr>
            <a:r>
              <a:rPr lang="en-US" sz="4400" b="1" dirty="0"/>
              <a:t>Current state </a:t>
            </a:r>
            <a:r>
              <a:rPr lang="en-US" sz="4400" b="1"/>
              <a:t>of play:</a:t>
            </a:r>
            <a:endParaRPr lang="en-US" sz="4400" b="1" dirty="0"/>
          </a:p>
          <a:p>
            <a:pPr lvl="1"/>
            <a:r>
              <a:rPr lang="en-US" sz="3600" dirty="0"/>
              <a:t>Supreme Court</a:t>
            </a:r>
          </a:p>
          <a:p>
            <a:pPr lvl="1"/>
            <a:r>
              <a:rPr lang="en-US" sz="3600" dirty="0"/>
              <a:t>District Court</a:t>
            </a:r>
          </a:p>
          <a:p>
            <a:pPr lvl="1"/>
            <a:r>
              <a:rPr lang="en-US" sz="3600" dirty="0"/>
              <a:t>Local Court</a:t>
            </a:r>
            <a:endParaRPr lang="en-AU" sz="3600" dirty="0"/>
          </a:p>
        </p:txBody>
      </p:sp>
    </p:spTree>
    <p:extLst>
      <p:ext uri="{BB962C8B-B14F-4D97-AF65-F5344CB8AC3E}">
        <p14:creationId xmlns:p14="http://schemas.microsoft.com/office/powerpoint/2010/main" val="66364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normAutofit/>
          </a:bodyPr>
          <a:lstStyle/>
          <a:p>
            <a:br>
              <a:rPr lang="en-AU" b="1" dirty="0">
                <a:latin typeface="Calibri Light" panose="020F0302020204030204" pitchFamily="34" charset="0"/>
                <a:ea typeface="Calibri" panose="020F0502020204030204" pitchFamily="34" charset="0"/>
                <a:cs typeface="Calibri Light" panose="020F0302020204030204" pitchFamily="34" charset="0"/>
              </a:rPr>
            </a:br>
            <a:r>
              <a:rPr lang="en-AU" b="1" dirty="0">
                <a:latin typeface="Calibri Light" panose="020F0302020204030204" pitchFamily="34" charset="0"/>
                <a:ea typeface="Calibri" panose="020F0502020204030204" pitchFamily="34" charset="0"/>
                <a:cs typeface="Calibri Light" panose="020F0302020204030204" pitchFamily="34" charset="0"/>
              </a:rPr>
              <a:t>Practical difficulties  when appearing in Court </a:t>
            </a:r>
            <a:br>
              <a:rPr lang="en-AU" b="1" dirty="0">
                <a:latin typeface="Calibri Light" panose="020F0302020204030204" pitchFamily="34" charset="0"/>
                <a:ea typeface="Calibri" panose="020F0502020204030204" pitchFamily="34" charset="0"/>
                <a:cs typeface="Calibri Light" panose="020F0302020204030204" pitchFamily="34" charset="0"/>
              </a:rPr>
            </a:b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p:txBody>
          <a:bodyPr>
            <a:normAutofit fontScale="92500" lnSpcReduction="10000"/>
          </a:bodyPr>
          <a:lstStyle/>
          <a:p>
            <a:pPr marL="800100" lvl="1" indent="-342900">
              <a:buFont typeface="+mj-lt"/>
              <a:buAutoNum type="alphaLcParenR"/>
            </a:pPr>
            <a:endParaRPr lang="en-AU" sz="2000" dirty="0">
              <a:latin typeface="Calibri Light" panose="020F0302020204030204" pitchFamily="34" charset="0"/>
              <a:cs typeface="Calibri Light" panose="020F0302020204030204" pitchFamily="34" charset="0"/>
            </a:endParaRPr>
          </a:p>
          <a:p>
            <a:pPr marL="800100" lvl="1" indent="-342900">
              <a:buFont typeface="+mj-lt"/>
              <a:buAutoNum type="alphaLcParenR"/>
            </a:pPr>
            <a:endParaRPr lang="en-AU" sz="2000" dirty="0">
              <a:latin typeface="Calibri Light" panose="020F0302020204030204" pitchFamily="34" charset="0"/>
              <a:cs typeface="Calibri Light" panose="020F0302020204030204" pitchFamily="34" charset="0"/>
            </a:endParaRPr>
          </a:p>
          <a:p>
            <a:pPr marL="800100" lvl="1" indent="-342900">
              <a:buFont typeface="+mj-lt"/>
              <a:buAutoNum type="alphaLcParenR"/>
            </a:pPr>
            <a:r>
              <a:rPr lang="en-AU" sz="2400" dirty="0">
                <a:latin typeface="Calibri Light" panose="020F0302020204030204" pitchFamily="34" charset="0"/>
                <a:cs typeface="Calibri Light" panose="020F0302020204030204" pitchFamily="34" charset="0"/>
              </a:rPr>
              <a:t>Difficulties with the quality of video connection. E.g. poor vision, poor sound, delay in transmission</a:t>
            </a:r>
          </a:p>
          <a:p>
            <a:pPr marL="800100" lvl="1" indent="-342900">
              <a:buFont typeface="+mj-lt"/>
              <a:buAutoNum type="alphaLcParenR"/>
            </a:pPr>
            <a:r>
              <a:rPr lang="en-AU" sz="2400" dirty="0">
                <a:latin typeface="Calibri Light" panose="020F0302020204030204" pitchFamily="34" charset="0"/>
                <a:cs typeface="Calibri Light" panose="020F0302020204030204" pitchFamily="34" charset="0"/>
              </a:rPr>
              <a:t>Difficulties with drop-outs</a:t>
            </a:r>
          </a:p>
          <a:p>
            <a:pPr marL="800100" lvl="1" indent="-342900">
              <a:buFont typeface="+mj-lt"/>
              <a:buAutoNum type="alphaLcParenR"/>
            </a:pPr>
            <a:r>
              <a:rPr lang="en-AU" sz="2400" dirty="0">
                <a:latin typeface="Calibri Light" panose="020F0302020204030204" pitchFamily="34" charset="0"/>
                <a:cs typeface="Calibri Light" panose="020F0302020204030204" pitchFamily="34" charset="0"/>
              </a:rPr>
              <a:t>Difficulties in holding confidential discussions with their client </a:t>
            </a:r>
          </a:p>
          <a:p>
            <a:pPr marL="800100" lvl="1" indent="-342900">
              <a:buFont typeface="+mj-lt"/>
              <a:buAutoNum type="alphaLcParenR"/>
            </a:pPr>
            <a:r>
              <a:rPr lang="en-AU" sz="2400" dirty="0">
                <a:latin typeface="Calibri Light" panose="020F0302020204030204" pitchFamily="34" charset="0"/>
                <a:cs typeface="Calibri Light" panose="020F0302020204030204" pitchFamily="34" charset="0"/>
              </a:rPr>
              <a:t>Difficulties in clients being able to ‘follow along’ the proceedings</a:t>
            </a:r>
          </a:p>
          <a:p>
            <a:pPr marL="800100" lvl="1" indent="-342900">
              <a:buFont typeface="+mj-lt"/>
              <a:buAutoNum type="alphaLcParenR"/>
            </a:pPr>
            <a:r>
              <a:rPr lang="en-AU" sz="2400" dirty="0">
                <a:latin typeface="Calibri Light" panose="020F0302020204030204" pitchFamily="34" charset="0"/>
                <a:cs typeface="Calibri Light" panose="020F0302020204030204" pitchFamily="34" charset="0"/>
              </a:rPr>
              <a:t>Not being provided with details for the video connection</a:t>
            </a:r>
          </a:p>
          <a:p>
            <a:pPr marL="800100" lvl="1" indent="-342900">
              <a:buFont typeface="+mj-lt"/>
              <a:buAutoNum type="alphaLcParenR"/>
            </a:pPr>
            <a:r>
              <a:rPr lang="en-AU" sz="2400" dirty="0">
                <a:latin typeface="Calibri Light" panose="020F0302020204030204" pitchFamily="34" charset="0"/>
                <a:cs typeface="Calibri Light" panose="020F0302020204030204" pitchFamily="34" charset="0"/>
              </a:rPr>
              <a:t>Difficulties in being persuasive through video link</a:t>
            </a:r>
          </a:p>
          <a:p>
            <a:pPr marL="800100" lvl="1" indent="-342900">
              <a:buFont typeface="+mj-lt"/>
              <a:buAutoNum type="alphaLcParenR"/>
            </a:pPr>
            <a:r>
              <a:rPr lang="en-AU" sz="2400" dirty="0">
                <a:latin typeface="Calibri Light" panose="020F0302020204030204" pitchFamily="34" charset="0"/>
                <a:cs typeface="Calibri Light" panose="020F0302020204030204" pitchFamily="34" charset="0"/>
              </a:rPr>
              <a:t>Documents:</a:t>
            </a:r>
          </a:p>
          <a:p>
            <a:pPr marL="1200150" lvl="2" indent="-285750">
              <a:buFont typeface="Arial" panose="020B0604020202020204" pitchFamily="34" charset="0"/>
              <a:buChar char="•"/>
            </a:pPr>
            <a:r>
              <a:rPr lang="en-AU" sz="2400" dirty="0">
                <a:latin typeface="Calibri Light" panose="020F0302020204030204" pitchFamily="34" charset="0"/>
                <a:cs typeface="Calibri Light" panose="020F0302020204030204" pitchFamily="34" charset="0"/>
              </a:rPr>
              <a:t>Difficulties in having documents sought to be tendered before the court</a:t>
            </a:r>
          </a:p>
          <a:p>
            <a:pPr marL="1200150" lvl="2" indent="-285750">
              <a:buFont typeface="Arial" panose="020B0604020202020204" pitchFamily="34" charset="0"/>
              <a:buChar char="•"/>
            </a:pPr>
            <a:r>
              <a:rPr lang="en-AU" sz="2400" dirty="0">
                <a:latin typeface="Calibri Light" panose="020F0302020204030204" pitchFamily="34" charset="0"/>
                <a:cs typeface="Calibri Light" panose="020F0302020204030204" pitchFamily="34" charset="0"/>
              </a:rPr>
              <a:t>Difficulties in showing documents to witnesses and the Court</a:t>
            </a:r>
          </a:p>
          <a:p>
            <a:endParaRPr lang="en-AU"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161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Practical difficulties that when appearing in Court</a:t>
            </a: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p:txBody>
          <a:bodyPr/>
          <a:lstStyle/>
          <a:p>
            <a:pPr marL="342900" lvl="0" indent="-342900">
              <a:spcAft>
                <a:spcPts val="0"/>
              </a:spcAft>
              <a:buFont typeface="+mj-lt"/>
              <a:buAutoNum type="alphaLcParenR"/>
            </a:pPr>
            <a:r>
              <a:rPr lang="en-AU" b="1" dirty="0">
                <a:latin typeface="Calibri Light" panose="020F0302020204030204" pitchFamily="34" charset="0"/>
                <a:ea typeface="Calibri" panose="020F0502020204030204" pitchFamily="34" charset="0"/>
                <a:cs typeface="Calibri Light" panose="020F0302020204030204" pitchFamily="34" charset="0"/>
              </a:rPr>
              <a:t>Difficulties with the quality of video connection</a:t>
            </a:r>
            <a:br>
              <a:rPr lang="en-AU" b="1" dirty="0">
                <a:latin typeface="Calibri Light" panose="020F0302020204030204" pitchFamily="34" charset="0"/>
                <a:ea typeface="Calibri" panose="020F0502020204030204" pitchFamily="34" charset="0"/>
                <a:cs typeface="Calibri Light" panose="020F0302020204030204" pitchFamily="34" charset="0"/>
              </a:rPr>
            </a:br>
            <a:r>
              <a:rPr lang="en-AU" dirty="0">
                <a:latin typeface="Calibri Light" panose="020F0302020204030204" pitchFamily="34" charset="0"/>
                <a:ea typeface="Calibri" panose="020F0502020204030204" pitchFamily="34" charset="0"/>
                <a:cs typeface="Calibri Light" panose="020F0302020204030204" pitchFamily="34" charset="0"/>
              </a:rPr>
              <a:t>	E.g. poor vision, poor sound, delay in transmission </a:t>
            </a:r>
            <a:br>
              <a:rPr lang="en-AU" b="1" dirty="0">
                <a:latin typeface="Calibri Light" panose="020F0302020204030204" pitchFamily="34" charset="0"/>
                <a:ea typeface="Calibri" panose="020F0502020204030204" pitchFamily="34" charset="0"/>
                <a:cs typeface="Calibri Light" panose="020F0302020204030204" pitchFamily="34" charset="0"/>
              </a:rPr>
            </a:br>
            <a:endParaRPr lang="en-AU" b="1" dirty="0">
              <a:latin typeface="Calibri Light" panose="020F0302020204030204" pitchFamily="34" charset="0"/>
              <a:ea typeface="Calibri" panose="020F0502020204030204" pitchFamily="34" charset="0"/>
              <a:cs typeface="Calibri Light" panose="020F0302020204030204" pitchFamily="34" charset="0"/>
            </a:endParaRPr>
          </a:p>
          <a:p>
            <a:pPr marL="342900" lvl="0" indent="-342900">
              <a:spcAft>
                <a:spcPts val="0"/>
              </a:spcAft>
              <a:buFont typeface="+mj-lt"/>
              <a:buAutoNum type="alphaLcParenR"/>
            </a:pPr>
            <a:r>
              <a:rPr lang="en-AU" b="1" dirty="0">
                <a:latin typeface="Calibri Light" panose="020F0302020204030204" pitchFamily="34" charset="0"/>
                <a:ea typeface="Calibri" panose="020F0502020204030204" pitchFamily="34" charset="0"/>
                <a:cs typeface="Calibri Light" panose="020F0302020204030204" pitchFamily="34" charset="0"/>
              </a:rPr>
              <a:t>Difficulties with drop-outs</a:t>
            </a:r>
          </a:p>
          <a:p>
            <a:pPr marL="0" lvl="0" indent="0">
              <a:spcAft>
                <a:spcPts val="0"/>
              </a:spcAft>
              <a:buNone/>
            </a:pPr>
            <a:endParaRPr lang="en-AU" b="1" dirty="0">
              <a:latin typeface="Calibri Light" panose="020F0302020204030204" pitchFamily="34" charset="0"/>
              <a:ea typeface="Calibri" panose="020F0502020204030204" pitchFamily="34" charset="0"/>
              <a:cs typeface="Calibri Light" panose="020F0302020204030204" pitchFamily="34" charset="0"/>
            </a:endParaRPr>
          </a:p>
          <a:p>
            <a:pPr marL="342900" lvl="0" indent="-342900">
              <a:spcAft>
                <a:spcPts val="0"/>
              </a:spcAft>
              <a:buFont typeface="+mj-lt"/>
              <a:buAutoNum type="alphaLcParenR"/>
            </a:pPr>
            <a:endParaRPr lang="en-AU" b="1" dirty="0">
              <a:latin typeface="Calibri Light" panose="020F0302020204030204" pitchFamily="34" charset="0"/>
              <a:ea typeface="Calibri" panose="020F0502020204030204" pitchFamily="34" charset="0"/>
              <a:cs typeface="Calibri Light" panose="020F0302020204030204" pitchFamily="34" charset="0"/>
            </a:endParaRPr>
          </a:p>
          <a:p>
            <a:endParaRPr lang="en-AU"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944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B6E7-59EA-4A56-A87F-1B76FBC9F3C8}"/>
              </a:ext>
            </a:extLst>
          </p:cNvPr>
          <p:cNvSpPr>
            <a:spLocks noGrp="1"/>
          </p:cNvSpPr>
          <p:nvPr>
            <p:ph type="title"/>
          </p:nvPr>
        </p:nvSpPr>
        <p:spPr>
          <a:xfrm>
            <a:off x="252919" y="1123837"/>
            <a:ext cx="2947482" cy="3996803"/>
          </a:xfrm>
        </p:spPr>
        <p:txBody>
          <a:bodyPr/>
          <a:lstStyle/>
          <a:p>
            <a:r>
              <a:rPr lang="en-AU" b="1" dirty="0">
                <a:latin typeface="Calibri Light" panose="020F0302020204030204" pitchFamily="34" charset="0"/>
                <a:ea typeface="Calibri" panose="020F0502020204030204" pitchFamily="34" charset="0"/>
                <a:cs typeface="Calibri Light" panose="020F0302020204030204" pitchFamily="34" charset="0"/>
              </a:rPr>
              <a:t>Practical difficulties  when appearing in Court</a:t>
            </a:r>
            <a:endParaRPr lang="en-AU" dirty="0"/>
          </a:p>
        </p:txBody>
      </p:sp>
      <p:sp>
        <p:nvSpPr>
          <p:cNvPr id="3" name="Content Placeholder 2">
            <a:extLst>
              <a:ext uri="{FF2B5EF4-FFF2-40B4-BE49-F238E27FC236}">
                <a16:creationId xmlns:a16="http://schemas.microsoft.com/office/drawing/2014/main" id="{9799BDBA-FD93-4E57-ABF5-1C2779A6EAF4}"/>
              </a:ext>
            </a:extLst>
          </p:cNvPr>
          <p:cNvSpPr>
            <a:spLocks noGrp="1"/>
          </p:cNvSpPr>
          <p:nvPr>
            <p:ph idx="1"/>
          </p:nvPr>
        </p:nvSpPr>
        <p:spPr>
          <a:xfrm>
            <a:off x="3697357" y="546651"/>
            <a:ext cx="7982421" cy="6135757"/>
          </a:xfrm>
        </p:spPr>
        <p:txBody>
          <a:bodyPr>
            <a:normAutofit fontScale="92500" lnSpcReduction="10000"/>
          </a:bodyPr>
          <a:lstStyle/>
          <a:p>
            <a:pPr marL="0" indent="0">
              <a:buNone/>
            </a:pPr>
            <a:r>
              <a:rPr lang="en-AU" sz="2200" b="1" dirty="0">
                <a:solidFill>
                  <a:schemeClr val="accent1"/>
                </a:solidFill>
                <a:latin typeface="Calibri Light" panose="020F0302020204030204" pitchFamily="34" charset="0"/>
                <a:ea typeface="Calibri" panose="020F0502020204030204" pitchFamily="34" charset="0"/>
                <a:cs typeface="Calibri Light" panose="020F0302020204030204" pitchFamily="34" charset="0"/>
              </a:rPr>
              <a:t>c)  </a:t>
            </a:r>
            <a:r>
              <a:rPr lang="en-AU" sz="2200" b="1" dirty="0">
                <a:latin typeface="Calibri Light" panose="020F0302020204030204" pitchFamily="34" charset="0"/>
                <a:ea typeface="Calibri" panose="020F0502020204030204" pitchFamily="34" charset="0"/>
                <a:cs typeface="Calibri Light" panose="020F0302020204030204" pitchFamily="34" charset="0"/>
              </a:rPr>
              <a:t>Difficulties in holding confidential discussions with their client</a:t>
            </a:r>
          </a:p>
          <a:p>
            <a:pPr>
              <a:lnSpc>
                <a:spcPct val="110000"/>
              </a:lnSpc>
              <a:buFont typeface="Arial" panose="020B0604020202020204" pitchFamily="34" charset="0"/>
              <a:buChar char="•"/>
            </a:pPr>
            <a:r>
              <a:rPr lang="en-AU" sz="1900" dirty="0">
                <a:latin typeface="Calibri Light" panose="020F0302020204030204" pitchFamily="34" charset="0"/>
                <a:cs typeface="Calibri Light" panose="020F0302020204030204" pitchFamily="34" charset="0"/>
              </a:rPr>
              <a:t>Section 22C </a:t>
            </a:r>
            <a:r>
              <a:rPr lang="en-AU" sz="1900" i="1" dirty="0">
                <a:latin typeface="Calibri Light" panose="020F0302020204030204" pitchFamily="34" charset="0"/>
                <a:cs typeface="Calibri Light" panose="020F0302020204030204" pitchFamily="34" charset="0"/>
              </a:rPr>
              <a:t>Evidence (Audio and Audio Visual Links) Act 1998</a:t>
            </a:r>
            <a:r>
              <a:rPr lang="en-AU" sz="1900" dirty="0">
                <a:latin typeface="Calibri Light" panose="020F0302020204030204" pitchFamily="34" charset="0"/>
                <a:cs typeface="Calibri Light" panose="020F0302020204030204" pitchFamily="34" charset="0"/>
              </a:rPr>
              <a:t> and r4A </a:t>
            </a:r>
            <a:r>
              <a:rPr lang="en-AU" sz="1900" i="1" dirty="0">
                <a:latin typeface="Calibri Light" panose="020F0302020204030204" pitchFamily="34" charset="0"/>
                <a:cs typeface="Calibri Light" panose="020F0302020204030204" pitchFamily="34" charset="0"/>
              </a:rPr>
              <a:t>Evidence (Audio and Audio Visual Links) Regulation 2015</a:t>
            </a:r>
            <a:r>
              <a:rPr lang="en-AU" sz="1900" dirty="0">
                <a:latin typeface="Calibri Light" panose="020F0302020204030204" pitchFamily="34" charset="0"/>
                <a:cs typeface="Calibri Light" panose="020F0302020204030204" pitchFamily="34" charset="0"/>
              </a:rPr>
              <a:t>, is where we find the Courts power to direct the accused to appear by AVL for all “physical appearance proceedings.” “Physical appearance proceedings” are defined in s3 </a:t>
            </a:r>
            <a:r>
              <a:rPr lang="en-AU" sz="1900" i="1" dirty="0">
                <a:latin typeface="Calibri Light" panose="020F0302020204030204" pitchFamily="34" charset="0"/>
                <a:cs typeface="Calibri Light" panose="020F0302020204030204" pitchFamily="34" charset="0"/>
              </a:rPr>
              <a:t>Evidence (Audio and Audio Visual Links) Act 1998</a:t>
            </a:r>
            <a:r>
              <a:rPr lang="en-AU" sz="1900" dirty="0">
                <a:latin typeface="Calibri Light" panose="020F0302020204030204" pitchFamily="34" charset="0"/>
                <a:cs typeface="Calibri Light" panose="020F0302020204030204" pitchFamily="34" charset="0"/>
              </a:rPr>
              <a:t> and include trial, ‘hearing of charges’, fitness inquiries and certain bail applications</a:t>
            </a:r>
          </a:p>
          <a:p>
            <a:pPr lvl="0">
              <a:lnSpc>
                <a:spcPct val="110000"/>
              </a:lnSpc>
              <a:buFont typeface="Arial" panose="020B0604020202020204" pitchFamily="34" charset="0"/>
              <a:buChar char="•"/>
            </a:pPr>
            <a:r>
              <a:rPr lang="en-AU" sz="1900" dirty="0">
                <a:latin typeface="Calibri Light" panose="020F0302020204030204" pitchFamily="34" charset="0"/>
                <a:cs typeface="Calibri Light" panose="020F0302020204030204" pitchFamily="34" charset="0"/>
              </a:rPr>
              <a:t>Section 22C(3) states that the Court may direct the accused to appear by AVL for all “physical appearance proceedings”.  Read in isolation, s22C(3) suggests that the accused could be directed to appear by AVL for contested matters, including for trial in the District or Supreme Court.  </a:t>
            </a:r>
          </a:p>
          <a:p>
            <a:pPr lvl="0">
              <a:lnSpc>
                <a:spcPct val="110000"/>
              </a:lnSpc>
              <a:buFont typeface="Arial" panose="020B0604020202020204" pitchFamily="34" charset="0"/>
              <a:buChar char="•"/>
            </a:pPr>
            <a:r>
              <a:rPr lang="en-AU" sz="1900" dirty="0">
                <a:latin typeface="Calibri Light" panose="020F0302020204030204" pitchFamily="34" charset="0"/>
                <a:cs typeface="Calibri Light" panose="020F0302020204030204" pitchFamily="34" charset="0"/>
              </a:rPr>
              <a:t>For an order to be made for the accused to appear by AVL pursuant to s22C(3) the following preconditions must be met:  </a:t>
            </a:r>
          </a:p>
          <a:p>
            <a:pPr marL="742950" lvl="1" indent="-285750">
              <a:lnSpc>
                <a:spcPct val="110000"/>
              </a:lnSpc>
              <a:buFont typeface="Wingdings" panose="05000000000000000000" pitchFamily="2" charset="2"/>
              <a:buChar char="§"/>
            </a:pPr>
            <a:r>
              <a:rPr lang="en-AU" dirty="0">
                <a:latin typeface="Calibri Light" panose="020F0302020204030204" pitchFamily="34" charset="0"/>
                <a:cs typeface="Calibri Light" panose="020F0302020204030204" pitchFamily="34" charset="0"/>
              </a:rPr>
              <a:t>The parties must be afforded an opportunity to be heard (s22C(5));  </a:t>
            </a:r>
            <a:endParaRPr lang="en-AU" sz="1600" dirty="0">
              <a:latin typeface="Calibri Light" panose="020F0302020204030204" pitchFamily="34" charset="0"/>
              <a:cs typeface="Calibri Light" panose="020F0302020204030204" pitchFamily="34" charset="0"/>
            </a:endParaRPr>
          </a:p>
          <a:p>
            <a:pPr marL="742950" lvl="1" indent="-285750">
              <a:lnSpc>
                <a:spcPct val="110000"/>
              </a:lnSpc>
              <a:buFont typeface="Wingdings" panose="05000000000000000000" pitchFamily="2" charset="2"/>
              <a:buChar char="§"/>
            </a:pPr>
            <a:r>
              <a:rPr lang="en-AU" dirty="0">
                <a:latin typeface="Calibri Light" panose="020F0302020204030204" pitchFamily="34" charset="0"/>
                <a:cs typeface="Calibri Light" panose="020F0302020204030204" pitchFamily="34" charset="0"/>
              </a:rPr>
              <a:t>The direction must be in the interests of justice (s22C(6));  </a:t>
            </a:r>
            <a:endParaRPr lang="en-AU" sz="1600" dirty="0">
              <a:latin typeface="Calibri Light" panose="020F0302020204030204" pitchFamily="34" charset="0"/>
              <a:cs typeface="Calibri Light" panose="020F0302020204030204" pitchFamily="34" charset="0"/>
            </a:endParaRPr>
          </a:p>
          <a:p>
            <a:pPr marL="742950" lvl="1" indent="-285750">
              <a:lnSpc>
                <a:spcPct val="110000"/>
              </a:lnSpc>
              <a:buFont typeface="Wingdings" panose="05000000000000000000" pitchFamily="2" charset="2"/>
              <a:buChar char="§"/>
            </a:pPr>
            <a:r>
              <a:rPr lang="en-AU" dirty="0">
                <a:latin typeface="Calibri Light" panose="020F0302020204030204" pitchFamily="34" charset="0"/>
                <a:cs typeface="Calibri Light" panose="020F0302020204030204" pitchFamily="34" charset="0"/>
              </a:rPr>
              <a:t>The direction cannot be inconsistent with the advice of the Chief Medical Officer of the Ministry of Health relating to Covid-19 (s22C(6)); </a:t>
            </a:r>
            <a:endParaRPr lang="en-AU" sz="1600" dirty="0">
              <a:latin typeface="Calibri Light" panose="020F0302020204030204" pitchFamily="34" charset="0"/>
              <a:cs typeface="Calibri Light" panose="020F0302020204030204" pitchFamily="34" charset="0"/>
            </a:endParaRPr>
          </a:p>
          <a:p>
            <a:pPr marL="742950" lvl="1" indent="-285750">
              <a:lnSpc>
                <a:spcPct val="110000"/>
              </a:lnSpc>
              <a:buFont typeface="Wingdings" panose="05000000000000000000" pitchFamily="2" charset="2"/>
              <a:buChar char="§"/>
            </a:pPr>
            <a:r>
              <a:rPr lang="en-AU" b="1" dirty="0">
                <a:latin typeface="Calibri Light" panose="020F0302020204030204" pitchFamily="34" charset="0"/>
                <a:cs typeface="Calibri Light" panose="020F0302020204030204" pitchFamily="34" charset="0"/>
              </a:rPr>
              <a:t>The Court must be satisfied that there is a reasonable opportunity for the accused to have private communication with their legal representative (s22C(7)).</a:t>
            </a:r>
            <a:endParaRPr lang="en-AU" sz="1600" dirty="0">
              <a:latin typeface="Calibri Light" panose="020F0302020204030204" pitchFamily="34" charset="0"/>
              <a:cs typeface="Calibri Light" panose="020F0302020204030204" pitchFamily="34" charset="0"/>
            </a:endParaRPr>
          </a:p>
          <a:p>
            <a:endParaRPr lang="en-AU" dirty="0"/>
          </a:p>
        </p:txBody>
      </p:sp>
      <p:pic>
        <p:nvPicPr>
          <p:cNvPr id="3074" name="Picture 2" descr="Colour Legal Aid logo">
            <a:extLst>
              <a:ext uri="{FF2B5EF4-FFF2-40B4-BE49-F238E27FC236}">
                <a16:creationId xmlns:a16="http://schemas.microsoft.com/office/drawing/2014/main" id="{3F50E078-0AC1-4726-90B9-B796F1806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22" y="5365623"/>
            <a:ext cx="24288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952289"/>
      </p:ext>
    </p:extLst>
  </p:cSld>
  <p:clrMapOvr>
    <a:masterClrMapping/>
  </p:clrMapOvr>
</p:sld>
</file>

<file path=ppt/theme/theme1.xml><?xml version="1.0" encoding="utf-8"?>
<a:theme xmlns:a="http://schemas.openxmlformats.org/drawingml/2006/main" name="Fra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J Document" ma:contentTypeID="0x01010077DC2A28846341C9915EFC7988C44A4F008567B6FAD1CA854B9E37DA35C33DD395" ma:contentTypeVersion="2" ma:contentTypeDescription="" ma:contentTypeScope="" ma:versionID="0c31703381eeae1bc3c0f39e1fc4d089">
  <xsd:schema xmlns:xsd="http://www.w3.org/2001/XMLSchema" xmlns:xs="http://www.w3.org/2001/XMLSchema" xmlns:p="http://schemas.microsoft.com/office/2006/metadata/properties" xmlns:ns3="6fe1acbf-f129-4b41-8525-5197c3569298" xmlns:ns4="f17be717-e406-4521-9a34-3150e99c7fd2" targetNamespace="http://schemas.microsoft.com/office/2006/metadata/properties" ma:root="true" ma:fieldsID="87e2875f8b0e332467b30db070d5d76a" ns3:_="" ns4:_="">
    <xsd:import namespace="6fe1acbf-f129-4b41-8525-5197c3569298"/>
    <xsd:import namespace="f17be717-e406-4521-9a34-3150e99c7fd2"/>
    <xsd:element name="properties">
      <xsd:complexType>
        <xsd:sequence>
          <xsd:element name="documentManagement">
            <xsd:complexType>
              <xsd:all>
                <xsd:element ref="ns3:TaxCatchAll" minOccurs="0"/>
                <xsd:element ref="ns4:ne8158a489a9473f9c54eecb4c21131b" minOccurs="0"/>
                <xsd:element ref="ns4:bc56bdda6a6a44c48d8cfdd96ad4c14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e1acbf-f129-4b41-8525-5197c3569298"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924e4eed-e3cf-42e1-938d-5c23cc2c5073}" ma:internalName="TaxCatchAll" ma:showField="CatchAllData" ma:web="6fe1acbf-f129-4b41-8525-5197c356929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7be717-e406-4521-9a34-3150e99c7fd2" elementFormDefault="qualified">
    <xsd:import namespace="http://schemas.microsoft.com/office/2006/documentManagement/types"/>
    <xsd:import namespace="http://schemas.microsoft.com/office/infopath/2007/PartnerControls"/>
    <xsd:element name="ne8158a489a9473f9c54eecb4c21131b" ma:index="11" ma:taxonomy="true" ma:internalName="ne8158a489a9473f9c54eecb4c21131b" ma:taxonomyFieldName="Content_x0020_tags" ma:displayName="Content tags" ma:fieldId="{7e8158a4-89a9-473f-9c54-eecb4c21131b}" ma:taxonomyMulti="true" ma:sspId="f6e08d11-6f9a-422e-94df-5713af838a64" ma:termSetId="a069c314-3269-420f-97d4-651b5f06edc3" ma:anchorId="00000000-0000-0000-0000-000000000000" ma:open="false" ma:isKeyword="false">
      <xsd:complexType>
        <xsd:sequence>
          <xsd:element ref="pc:Terms" minOccurs="0" maxOccurs="1"/>
        </xsd:sequence>
      </xsd:complexType>
    </xsd:element>
    <xsd:element name="bc56bdda6a6a44c48d8cfdd96ad4c147" ma:index="12" nillable="true" ma:taxonomy="true" ma:internalName="bc56bdda6a6a44c48d8cfdd96ad4c147" ma:taxonomyFieldName="DC_x002e_Type_x002e_DocType_x0020__x0028_JSMS" ma:displayName="DC.Type.DocType (JSMS)" ma:fieldId="{bc56bdda-6a6a-44c4-8d8c-fdd96ad4c147}" ma:sspId="f6e08d11-6f9a-422e-94df-5713af838a64" ma:termSetId="b3e06974-9d97-43bf-b4dd-d0f5e0db0ed5"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fe1acbf-f129-4b41-8525-5197c3569298">
      <Value>7</Value>
    </TaxCatchAll>
    <ne8158a489a9473f9c54eecb4c21131b xmlns="f17be717-e406-4521-9a34-3150e99c7fd2">
      <Terms xmlns="http://schemas.microsoft.com/office/infopath/2007/PartnerControls">
        <TermInfo xmlns="http://schemas.microsoft.com/office/infopath/2007/PartnerControls">
          <TermName xmlns="http://schemas.microsoft.com/office/infopath/2007/PartnerControls">Legal Research</TermName>
          <TermId xmlns="http://schemas.microsoft.com/office/infopath/2007/PartnerControls">68671426-f107-416b-b60c-e3caf624d8da</TermId>
        </TermInfo>
      </Terms>
    </ne8158a489a9473f9c54eecb4c21131b>
    <bc56bdda6a6a44c48d8cfdd96ad4c147 xmlns="f17be717-e406-4521-9a34-3150e99c7fd2">
      <Terms xmlns="http://schemas.microsoft.com/office/infopath/2007/PartnerControls"/>
    </bc56bdda6a6a44c48d8cfdd96ad4c147>
  </documentManagement>
</p:properties>
</file>

<file path=customXml/itemProps1.xml><?xml version="1.0" encoding="utf-8"?>
<ds:datastoreItem xmlns:ds="http://schemas.openxmlformats.org/officeDocument/2006/customXml" ds:itemID="{35829947-A02F-4F7A-A836-5187372A5AEB}"/>
</file>

<file path=customXml/itemProps2.xml><?xml version="1.0" encoding="utf-8"?>
<ds:datastoreItem xmlns:ds="http://schemas.openxmlformats.org/officeDocument/2006/customXml" ds:itemID="{440A425D-B200-49BC-8382-E9949AD43DE9}"/>
</file>

<file path=customXml/itemProps3.xml><?xml version="1.0" encoding="utf-8"?>
<ds:datastoreItem xmlns:ds="http://schemas.openxmlformats.org/officeDocument/2006/customXml" ds:itemID="{58FACE82-B51A-4C49-B916-D0D7763868E5}"/>
</file>

<file path=docProps/app.xml><?xml version="1.0" encoding="utf-8"?>
<Properties xmlns="http://schemas.openxmlformats.org/officeDocument/2006/extended-properties" xmlns:vt="http://schemas.openxmlformats.org/officeDocument/2006/docPropsVTypes">
  <Template>TM03457475[[fn=Frame]]</Template>
  <TotalTime>245</TotalTime>
  <Words>1565</Words>
  <Application>Microsoft Office PowerPoint</Application>
  <PresentationFormat>Widescreen</PresentationFormat>
  <Paragraphs>208</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Calibri Light</vt:lpstr>
      <vt:lpstr>Century Gothic</vt:lpstr>
      <vt:lpstr>Corbel</vt:lpstr>
      <vt:lpstr>Wingdings</vt:lpstr>
      <vt:lpstr>Wingdings 2</vt:lpstr>
      <vt:lpstr>Frame</vt:lpstr>
      <vt:lpstr>LEGAL AID NSW  APPEARING IN COURT IN THE YEAR 2020 </vt:lpstr>
      <vt:lpstr>PowerPoint Presentation</vt:lpstr>
      <vt:lpstr>PowerPoint Presentation</vt:lpstr>
      <vt:lpstr>PowerPoint Presentation</vt:lpstr>
      <vt:lpstr>Practical difficulties in the practice of criminal law during COVID-19</vt:lpstr>
      <vt:lpstr>PowerPoint Presentation</vt:lpstr>
      <vt:lpstr> Practical difficulties  when appearing in Court  </vt:lpstr>
      <vt:lpstr>Practical difficulties that when appearing in Court</vt:lpstr>
      <vt:lpstr>Practical difficulties  when appearing in Court</vt:lpstr>
      <vt:lpstr>Practical difficulties  when appearing in Court</vt:lpstr>
      <vt:lpstr>Practical difficulties  when appearing in Court</vt:lpstr>
      <vt:lpstr>Practical difficulties when appearing in Court</vt:lpstr>
      <vt:lpstr>Practical difficulties  when appearing in Court</vt:lpstr>
      <vt:lpstr>Practical Difficulties in communicating with stakeholders   </vt:lpstr>
      <vt:lpstr>Ethical obligations in dealing with these practical difficulties </vt:lpstr>
      <vt:lpstr>Ethical obligations in dealing with these practical difficulties </vt:lpstr>
      <vt:lpstr>Ethical obligations in dealing with these practical difficulties </vt:lpstr>
      <vt:lpstr>Ethical obligations in dealing with these practical difficulties</vt:lpstr>
      <vt:lpstr>Ethical obligations in dealing with these practical difficulties</vt:lpstr>
      <vt:lpstr>PowerPoint Presentation</vt:lpstr>
      <vt:lpstr>PowerPoint Presentation</vt:lpstr>
      <vt:lpstr>Riyad  El-Choufani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Rose Khalilizadeh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Carlisle, Rebecca</dc:creator>
  <cp:lastModifiedBy>Manea, Emma</cp:lastModifiedBy>
  <cp:revision>28</cp:revision>
  <cp:lastPrinted>2020-05-04T05:17:51Z</cp:lastPrinted>
  <dcterms:created xsi:type="dcterms:W3CDTF">2020-05-04T01:36:04Z</dcterms:created>
  <dcterms:modified xsi:type="dcterms:W3CDTF">2020-05-13T02:50:14Z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0x01010077DC2A28846341C9915EFC7988C44A4F008567B6FAD1CA854B9E37DA35C33DD395</vt:lpwstr>
  </property>
  <property fmtid="{D5CDD505-2E9C-101B-9397-08002B2CF9AE}" pid="3" name="Content tags">
    <vt:lpwstr>7;#Legal Research|68671426-f107-416b-b60c-e3caf624d8da</vt:lpwstr>
  </property>
  <property fmtid="{D5CDD505-2E9C-101B-9397-08002B2CF9AE}" pid="4" name="DC.Type.DocType (JSMS">
    <vt:lpwstr/>
  </property>
</Properties>
</file>